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handoutMasterIdLst>
    <p:handoutMasterId r:id="rId18"/>
  </p:handoutMasterIdLst>
  <p:sldIdLst>
    <p:sldId id="259" r:id="rId2"/>
    <p:sldId id="261" r:id="rId3"/>
    <p:sldId id="256" r:id="rId4"/>
    <p:sldId id="260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6" r:id="rId14"/>
    <p:sldId id="275" r:id="rId15"/>
    <p:sldId id="262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F6F2F9-8D68-4C76-AF5D-31B1AFA289CC}" type="datetimeFigureOut">
              <a:rPr lang="pl-PL" smtClean="0"/>
              <a:pPr/>
              <a:t>2019-03-27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D6DA0D-9606-41D3-98B9-9859FB8930E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17589596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9F7CC0-7F5C-4F98-8DBA-624131F58866}" type="datetimeFigureOut">
              <a:rPr lang="pl-PL" smtClean="0"/>
              <a:pPr/>
              <a:t>2019-03-27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DFE849-CD91-4A45-958B-940A52F6B0E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31541346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E5E81EA-6291-4AFC-9B8D-F345E9662003}" type="datetime1">
              <a:rPr lang="pl-PL" smtClean="0"/>
              <a:pPr/>
              <a:t>2019-03-27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CA23D7-293B-44F2-971B-10F02D620D5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6102849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FE8FFB2-2B6F-45C8-94B0-AE53A443EA18}" type="datetime1">
              <a:rPr lang="pl-PL" smtClean="0"/>
              <a:pPr/>
              <a:t>2019-03-27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CA23D7-293B-44F2-971B-10F02D620D5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64322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C:\Documents and Settings\p.klimek\Pulpit\Nowy obraz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="" xmlns:a14="http://schemas.microsoft.com/office/drawing/2010/main">
                  <a14:imgLayer r:embed="">
                    <a14:imgEffect>
                      <a14:sharpenSoften amount="5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4624"/>
            <a:ext cx="522000" cy="64311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Prostokąt 6"/>
          <p:cNvSpPr>
            <a:spLocks noChangeArrowheads="1"/>
          </p:cNvSpPr>
          <p:nvPr/>
        </p:nvSpPr>
        <p:spPr bwMode="auto">
          <a:xfrm>
            <a:off x="8280400" y="6597352"/>
            <a:ext cx="75212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1000" dirty="0"/>
              <a:t>Str. </a:t>
            </a:r>
            <a:fld id="{C976A458-A459-4C1C-8DE0-D97A9A585FC9}" type="slidenum">
              <a:rPr lang="pl-PL" altLang="pl-PL" sz="1000" smtClean="0"/>
              <a:pPr eaLnBrk="1" hangingPunct="1"/>
              <a:t>‹#›</a:t>
            </a:fld>
            <a:r>
              <a:rPr lang="pl-PL" altLang="pl-PL" sz="1000" dirty="0" smtClean="0"/>
              <a:t>/15</a:t>
            </a:r>
            <a:endParaRPr lang="pl-PL" altLang="pl-PL" sz="1000" dirty="0"/>
          </a:p>
        </p:txBody>
      </p:sp>
      <p:pic>
        <p:nvPicPr>
          <p:cNvPr id="15" name="Picture 12" descr="LOGOSG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499241" y="39668"/>
            <a:ext cx="609263" cy="648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1741463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99536" y="2458787"/>
            <a:ext cx="7772400" cy="2387600"/>
          </a:xfrm>
        </p:spPr>
        <p:txBody>
          <a:bodyPr>
            <a:normAutofit fontScale="90000"/>
          </a:bodyPr>
          <a:lstStyle/>
          <a:p>
            <a:r>
              <a:rPr lang="pl-PL" sz="4000" b="1" dirty="0">
                <a:latin typeface="+mn-lt"/>
              </a:rPr>
              <a:t>Zapoznanie z podstawowymi zasadami żołnierskiego zachowania się. </a:t>
            </a:r>
            <a:r>
              <a:rPr lang="pl-PL" sz="4000" b="1" dirty="0" smtClean="0">
                <a:latin typeface="+mn-lt"/>
              </a:rPr>
              <a:t/>
            </a:r>
            <a:br>
              <a:rPr lang="pl-PL" sz="4000" b="1" dirty="0" smtClean="0">
                <a:latin typeface="+mn-lt"/>
              </a:rPr>
            </a:br>
            <a:r>
              <a:rPr lang="pl-PL" sz="4000" b="1" dirty="0" smtClean="0">
                <a:latin typeface="+mn-lt"/>
              </a:rPr>
              <a:t/>
            </a:r>
            <a:br>
              <a:rPr lang="pl-PL" sz="4000" b="1" dirty="0" smtClean="0">
                <a:latin typeface="+mn-lt"/>
              </a:rPr>
            </a:br>
            <a:r>
              <a:rPr lang="pl-PL" sz="4000" b="1" dirty="0" smtClean="0">
                <a:latin typeface="+mn-lt"/>
              </a:rPr>
              <a:t>Zasady </a:t>
            </a:r>
            <a:r>
              <a:rPr lang="pl-PL" sz="4000" b="1" dirty="0">
                <a:latin typeface="+mn-lt"/>
              </a:rPr>
              <a:t>zależności żołnierzy. </a:t>
            </a:r>
            <a:r>
              <a:rPr lang="pl-PL" sz="4000" b="1" dirty="0" smtClean="0">
                <a:latin typeface="+mn-lt"/>
              </a:rPr>
              <a:t/>
            </a:r>
            <a:br>
              <a:rPr lang="pl-PL" sz="4000" b="1" dirty="0" smtClean="0">
                <a:latin typeface="+mn-lt"/>
              </a:rPr>
            </a:br>
            <a:r>
              <a:rPr lang="pl-PL" sz="4000" b="1" dirty="0" smtClean="0">
                <a:latin typeface="+mn-lt"/>
              </a:rPr>
              <a:t/>
            </a:r>
            <a:br>
              <a:rPr lang="pl-PL" sz="4000" b="1" dirty="0" smtClean="0">
                <a:latin typeface="+mn-lt"/>
              </a:rPr>
            </a:br>
            <a:r>
              <a:rPr lang="pl-PL" sz="4000" b="1" dirty="0" smtClean="0">
                <a:latin typeface="+mn-lt"/>
              </a:rPr>
              <a:t>Zachowanie </a:t>
            </a:r>
            <a:r>
              <a:rPr lang="pl-PL" sz="4000" b="1" dirty="0">
                <a:latin typeface="+mn-lt"/>
              </a:rPr>
              <a:t>się żołnierzy w różnych sytuacjach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727275" y="5793912"/>
            <a:ext cx="4252822" cy="632767"/>
          </a:xfrm>
        </p:spPr>
        <p:txBody>
          <a:bodyPr/>
          <a:lstStyle/>
          <a:p>
            <a:r>
              <a:rPr lang="pl-PL" b="1" dirty="0" smtClean="0"/>
              <a:t>mjr Roman KUCHTIAK</a:t>
            </a:r>
            <a:endParaRPr lang="pl-PL" b="1" dirty="0"/>
          </a:p>
        </p:txBody>
      </p:sp>
    </p:spTree>
    <p:extLst>
      <p:ext uri="{BB962C8B-B14F-4D97-AF65-F5344CB8AC3E}">
        <p14:creationId xmlns="" xmlns:p14="http://schemas.microsoft.com/office/powerpoint/2010/main" val="3457691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962912" y="267888"/>
            <a:ext cx="69738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/>
              <a:t>Wydawanie i wykonywanie </a:t>
            </a:r>
            <a:r>
              <a:rPr lang="pl-PL" sz="2800" b="1" dirty="0" smtClean="0"/>
              <a:t>rozkazów (3)</a:t>
            </a:r>
            <a:r>
              <a:rPr lang="pl-PL" sz="28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pl-PL" sz="2800" b="1" dirty="0"/>
          </a:p>
        </p:txBody>
      </p:sp>
      <p:sp>
        <p:nvSpPr>
          <p:cNvPr id="4" name="Prostokąt 3"/>
          <p:cNvSpPr/>
          <p:nvPr/>
        </p:nvSpPr>
        <p:spPr>
          <a:xfrm>
            <a:off x="0" y="1005843"/>
            <a:ext cx="9144000" cy="5799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/>
            </a:pP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SzPts val="1200"/>
              <a:buFont typeface="+mj-lt"/>
              <a:buAutoNum type="arabicPeriod" startAt="26"/>
            </a:pPr>
            <a:r>
              <a:rPr lang="pl-PL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W </a:t>
            </a:r>
            <a:r>
              <a:rPr lang="pl-PL" dirty="0">
                <a:latin typeface="Arial" panose="020B0604020202020204" pitchFamily="34" charset="0"/>
                <a:ea typeface="Times New Roman" panose="02020603050405020304" pitchFamily="18" charset="0"/>
              </a:rPr>
              <a:t>szczególnie uzasadnionych wypadkach, podwładny może wystąpić </a:t>
            </a:r>
            <a:br>
              <a:rPr lang="pl-PL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pl-PL" dirty="0">
                <a:latin typeface="Arial" panose="020B0604020202020204" pitchFamily="34" charset="0"/>
                <a:ea typeface="Times New Roman" panose="02020603050405020304" pitchFamily="18" charset="0"/>
              </a:rPr>
              <a:t>o wydanie rozkazu na piśmie, zwłaszcza gdy dotyczy on zadania do wykonania w specyficznych warunkach lub w sposób odmienny od ogólnie przyjętych. Rozkazodawca ma obowiązek sporządzić rozkaz na piśmie, a podwładny rozkaz wykonać. W  sytuacji, gdy skutkiem rozkazu będzie popełnienie przestępstwa, podwładny ma prawo odmówić wykonania rozkazu.</a:t>
            </a:r>
            <a:endParaRPr lang="pl-PL" dirty="0"/>
          </a:p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 startAt="26"/>
            </a:pPr>
            <a:endParaRPr lang="pl-PL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 startAt="26"/>
            </a:pPr>
            <a:r>
              <a:rPr lang="pl-PL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O </a:t>
            </a:r>
            <a:r>
              <a:rPr lang="pl-PL" dirty="0">
                <a:latin typeface="Arial" panose="020B0604020202020204" pitchFamily="34" charset="0"/>
                <a:ea typeface="Times New Roman" panose="02020603050405020304" pitchFamily="18" charset="0"/>
              </a:rPr>
              <a:t>odmowie wykonania rozkazu podwładny jest zobowiązany niezwłocznie powiadomić przełożonego wyższego szczebla  od przełożonego wydającego rozkaz, dokładnie opisując zaistniałą sytuację w formie ustnej lub pisemnej</a:t>
            </a:r>
            <a:r>
              <a:rPr lang="pl-PL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 startAt="26"/>
            </a:pPr>
            <a:endParaRPr lang="pl-PL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indent="-342900" algn="just">
              <a:buSzPts val="1200"/>
              <a:buFont typeface="+mj-lt"/>
              <a:buAutoNum type="arabicPeriod" startAt="26"/>
            </a:pPr>
            <a:r>
              <a:rPr lang="pl-PL" dirty="0">
                <a:latin typeface="Arial" panose="020B0604020202020204" pitchFamily="34" charset="0"/>
                <a:ea typeface="Times New Roman" panose="02020603050405020304" pitchFamily="18" charset="0"/>
              </a:rPr>
              <a:t>Jeśli żołnierz otrzyma nowy rozkaz w trakcie wykonywania innego rozkazu, melduje o tym wydającemu rozkaz. W razie potwierdzenia nowego rozkazu, wykonuje go, </a:t>
            </a:r>
            <a:r>
              <a:rPr lang="pl-PL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pl-PL" dirty="0" smtClean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pl-PL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a </a:t>
            </a:r>
            <a:r>
              <a:rPr lang="pl-PL" dirty="0">
                <a:latin typeface="Arial" panose="020B0604020202020204" pitchFamily="34" charset="0"/>
                <a:ea typeface="Times New Roman" panose="02020603050405020304" pitchFamily="18" charset="0"/>
              </a:rPr>
              <a:t>wydający taki rozkaz informuje pierwszego </a:t>
            </a:r>
            <a:r>
              <a:rPr lang="pl-PL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rozkazodawcę i </a:t>
            </a:r>
            <a:r>
              <a:rPr lang="pl-PL" dirty="0">
                <a:latin typeface="Arial" panose="020B0604020202020204" pitchFamily="34" charset="0"/>
                <a:ea typeface="Times New Roman" panose="02020603050405020304" pitchFamily="18" charset="0"/>
              </a:rPr>
              <a:t>odpowiada za wynikające z tego następstwa</a:t>
            </a:r>
            <a:r>
              <a:rPr lang="pl-PL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 marL="342900" indent="-342900" algn="just">
              <a:buSzPts val="1200"/>
              <a:buFont typeface="+mj-lt"/>
              <a:buAutoNum type="arabicPeriod" startAt="26"/>
            </a:pPr>
            <a:endParaRPr lang="pl-PL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indent="-342900" algn="just">
              <a:buSzPts val="1200"/>
              <a:buFont typeface="+mj-lt"/>
              <a:buAutoNum type="arabicPeriod" startAt="30"/>
            </a:pPr>
            <a:r>
              <a:rPr lang="pl-PL" dirty="0">
                <a:latin typeface="Arial" panose="020B0604020202020204" pitchFamily="34" charset="0"/>
                <a:ea typeface="Times New Roman" panose="02020603050405020304" pitchFamily="18" charset="0"/>
              </a:rPr>
              <a:t>Rozkazodawca odpowiada za treść rozkazu oraz dające się przewidzieć skutki jego wykonania, a wykonawca rozkazu – za sposób realizacji.</a:t>
            </a:r>
          </a:p>
          <a:p>
            <a:pPr marL="342900" indent="-342900" algn="just">
              <a:buSzPts val="1200"/>
              <a:buFont typeface="+mj-lt"/>
              <a:buAutoNum type="arabicPeriod" startAt="30"/>
            </a:pPr>
            <a:endParaRPr lang="pl-PL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ts val="1300"/>
              </a:lnSpc>
              <a:spcAft>
                <a:spcPts val="0"/>
              </a:spcAft>
              <a:buSzPts val="1200"/>
            </a:pPr>
            <a:endParaRPr lang="pl-PL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3861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962912" y="267888"/>
            <a:ext cx="69738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/>
              <a:t>Wydawanie i wykonywanie </a:t>
            </a:r>
            <a:r>
              <a:rPr lang="pl-PL" sz="2800" b="1" dirty="0" smtClean="0"/>
              <a:t>rozkazów (4)</a:t>
            </a:r>
            <a:r>
              <a:rPr lang="pl-PL" sz="28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pl-PL" sz="2800" b="1" dirty="0"/>
          </a:p>
        </p:txBody>
      </p:sp>
      <p:sp>
        <p:nvSpPr>
          <p:cNvPr id="4" name="Prostokąt 3"/>
          <p:cNvSpPr/>
          <p:nvPr/>
        </p:nvSpPr>
        <p:spPr>
          <a:xfrm>
            <a:off x="0" y="1005840"/>
            <a:ext cx="9144000" cy="4496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/>
            </a:pP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ts val="1300"/>
              </a:lnSpc>
              <a:spcAft>
                <a:spcPts val="0"/>
              </a:spcAft>
              <a:buSzPts val="1200"/>
              <a:buFont typeface="+mj-lt"/>
              <a:buAutoNum type="arabicPeriod"/>
            </a:pPr>
            <a:endParaRPr lang="pl-PL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algn="just">
              <a:lnSpc>
                <a:spcPts val="1300"/>
              </a:lnSpc>
              <a:spcAft>
                <a:spcPts val="0"/>
              </a:spcAft>
              <a:buSzPts val="1200"/>
            </a:pPr>
            <a:r>
              <a:rPr lang="pl-PL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29. Starszy </a:t>
            </a:r>
            <a:r>
              <a:rPr lang="pl-PL" dirty="0">
                <a:latin typeface="Arial" panose="020B0604020202020204" pitchFamily="34" charset="0"/>
                <a:ea typeface="Times New Roman" panose="02020603050405020304" pitchFamily="18" charset="0"/>
              </a:rPr>
              <a:t>nie wydaje rozkazów młodszym – z wyjątkiem następujących sytuacji:</a:t>
            </a: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lvl="1" indent="-342900" algn="just">
              <a:spcAft>
                <a:spcPts val="300"/>
              </a:spcAft>
              <a:buFont typeface="+mj-lt"/>
              <a:buAutoNum type="arabicPeriod"/>
              <a:tabLst>
                <a:tab pos="540385" algn="l"/>
              </a:tabLst>
            </a:pPr>
            <a:r>
              <a:rPr lang="pl-PL" dirty="0">
                <a:latin typeface="Arial" panose="020B0604020202020204" pitchFamily="34" charset="0"/>
                <a:ea typeface="Times New Roman" panose="02020603050405020304" pitchFamily="18" charset="0"/>
              </a:rPr>
              <a:t>kiedy niebezpieczeństwo zagraża jednostce (instytucji) wojskowej lub żołnierzom, jeśli nie ma ich przełożonego;</a:t>
            </a: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lvl="1" indent="-342900" algn="just">
              <a:spcAft>
                <a:spcPts val="300"/>
              </a:spcAft>
              <a:buFont typeface="+mj-lt"/>
              <a:buAutoNum type="arabicPeriod"/>
              <a:tabLst>
                <a:tab pos="540385" algn="l"/>
              </a:tabLst>
            </a:pPr>
            <a:r>
              <a:rPr lang="pl-PL" dirty="0">
                <a:latin typeface="Arial" panose="020B0604020202020204" pitchFamily="34" charset="0"/>
                <a:ea typeface="Times New Roman" panose="02020603050405020304" pitchFamily="18" charset="0"/>
              </a:rPr>
              <a:t>gdy zachodzi konieczność jednego kierownictwa podczas wspólnego działania różnych jednostek (oddziałów, pododdziałów) wojskowych – jeśli między ich dowódcami nie ma zależności służbowej;</a:t>
            </a: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lvl="1" indent="-342900" algn="just">
              <a:spcAft>
                <a:spcPts val="300"/>
              </a:spcAft>
              <a:buFont typeface="+mj-lt"/>
              <a:buAutoNum type="arabicPeriod"/>
              <a:tabLst>
                <a:tab pos="540385" algn="l"/>
              </a:tabLst>
            </a:pPr>
            <a:r>
              <a:rPr lang="pl-PL" dirty="0">
                <a:latin typeface="Arial" panose="020B0604020202020204" pitchFamily="34" charset="0"/>
                <a:ea typeface="Times New Roman" panose="02020603050405020304" pitchFamily="18" charset="0"/>
              </a:rPr>
              <a:t>kiedy młodsi naruszają prawo lub dyscyplinę wojskową albo zakłócają porządek publiczny</a:t>
            </a:r>
            <a:r>
              <a:rPr lang="pl-PL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 marL="342900" lvl="0" indent="-342900" algn="just">
              <a:spcAft>
                <a:spcPts val="300"/>
              </a:spcAft>
              <a:buFont typeface="+mj-lt"/>
              <a:buAutoNum type="arabicPeriod"/>
              <a:tabLst>
                <a:tab pos="540385" algn="l"/>
              </a:tabLst>
            </a:pPr>
            <a:endParaRPr lang="pl-PL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300"/>
              </a:spcAft>
              <a:tabLst>
                <a:tab pos="540385" algn="l"/>
              </a:tabLst>
            </a:pPr>
            <a:r>
              <a:rPr lang="pl-PL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31. Żołnierz</a:t>
            </a:r>
            <a:r>
              <a:rPr lang="pl-PL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który wykonując rozkaz wiedział lub godził się na to, że popełnia przestępstwo, ponosi odpowiedzialność karną. </a:t>
            </a:r>
            <a:r>
              <a:rPr lang="pl-PL" spc="-1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Odpowiedzialność karną ponosi</a:t>
            </a:r>
            <a:r>
              <a:rPr lang="pl-PL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również ten, kto taki rozkaz wydał. Ustalenie to obowiązuje niezależnie od treści punktów 26 i 28, których wymowę należy pojmować jako działanie mieszczące się w granicach prawa.</a:t>
            </a:r>
            <a:endParaRPr lang="pl-PL" dirty="0">
              <a:solidFill>
                <a:prstClr val="black"/>
              </a:solidFill>
            </a:endParaRPr>
          </a:p>
          <a:p>
            <a:pPr marL="342900" lvl="0" indent="-342900" algn="just">
              <a:spcAft>
                <a:spcPts val="300"/>
              </a:spcAft>
              <a:buFont typeface="+mj-lt"/>
              <a:buAutoNum type="arabicPeriod"/>
              <a:tabLst>
                <a:tab pos="540385" algn="l"/>
              </a:tabLst>
            </a:pP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8230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962912" y="267888"/>
            <a:ext cx="69738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 smtClean="0"/>
              <a:t>Zachowanie się żołnierzy w różnych sytuacjach</a:t>
            </a:r>
            <a:r>
              <a:rPr lang="pl-PL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pl-PL" sz="2400" b="1" dirty="0"/>
          </a:p>
        </p:txBody>
      </p:sp>
      <p:sp>
        <p:nvSpPr>
          <p:cNvPr id="4" name="Prostokąt 3"/>
          <p:cNvSpPr/>
          <p:nvPr/>
        </p:nvSpPr>
        <p:spPr>
          <a:xfrm>
            <a:off x="0" y="1005840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/>
          </a:p>
          <a:p>
            <a:endParaRPr lang="pl-PL" dirty="0"/>
          </a:p>
          <a:p>
            <a:r>
              <a:rPr lang="pl-PL" dirty="0" smtClean="0"/>
              <a:t>49. W </a:t>
            </a:r>
            <a:r>
              <a:rPr lang="pl-PL" dirty="0"/>
              <a:t>czasie zajęć, odpraw, konferencji służbowych, itp. honory oddaje się na komendę: </a:t>
            </a:r>
            <a:r>
              <a:rPr lang="pl-PL" b="1" dirty="0"/>
              <a:t>„PANIE …”</a:t>
            </a:r>
            <a:r>
              <a:rPr lang="pl-PL" dirty="0"/>
              <a:t>, </a:t>
            </a:r>
            <a:r>
              <a:rPr lang="pl-PL" b="1" dirty="0"/>
              <a:t>„PANOWIE …”</a:t>
            </a:r>
            <a:r>
              <a:rPr lang="pl-PL" dirty="0"/>
              <a:t>, </a:t>
            </a:r>
            <a:r>
              <a:rPr lang="pl-PL" b="1" dirty="0"/>
              <a:t>„PANIE, PANOWIE (</a:t>
            </a:r>
            <a:r>
              <a:rPr lang="pl-PL" b="1" dirty="0" smtClean="0"/>
              <a:t>OFICEROWIE</a:t>
            </a:r>
            <a:r>
              <a:rPr lang="pl-PL" b="1" dirty="0"/>
              <a:t>, PODOFICEROWIE</a:t>
            </a:r>
            <a:r>
              <a:rPr lang="pl-PL" dirty="0"/>
              <a:t>, </a:t>
            </a:r>
            <a:r>
              <a:rPr lang="pl-PL" b="1" dirty="0"/>
              <a:t>SZEREGOWI)” </a:t>
            </a:r>
            <a:r>
              <a:rPr lang="pl-PL" dirty="0"/>
              <a:t>(wymienić tylko najwyższy korpus stosownie do składu grupy). Gdy występują ponadto osoby cywilne podaje się tylko zapowiedź komendy: </a:t>
            </a:r>
            <a:r>
              <a:rPr lang="pl-PL" b="1" dirty="0"/>
              <a:t>„PANIE”</a:t>
            </a:r>
            <a:r>
              <a:rPr lang="pl-PL" dirty="0"/>
              <a:t>, </a:t>
            </a:r>
            <a:r>
              <a:rPr lang="pl-PL" b="1" dirty="0"/>
              <a:t>„PANOWIE”</a:t>
            </a:r>
            <a:r>
              <a:rPr lang="pl-PL" dirty="0"/>
              <a:t>, </a:t>
            </a:r>
            <a:r>
              <a:rPr lang="pl-PL" b="1" dirty="0"/>
              <a:t>„PANIE, PANOWIE”</a:t>
            </a:r>
            <a:r>
              <a:rPr lang="pl-PL" dirty="0"/>
              <a:t>. Obecni stają frontem do przełożonego (starszego), a żołnierze przyjmują </a:t>
            </a:r>
            <a:r>
              <a:rPr lang="pl-PL" dirty="0" smtClean="0"/>
              <a:t>postawę </a:t>
            </a:r>
            <a:r>
              <a:rPr lang="pl-PL" dirty="0"/>
              <a:t>zasadniczą. </a:t>
            </a:r>
            <a:endParaRPr lang="pl-PL" dirty="0" smtClean="0"/>
          </a:p>
          <a:p>
            <a:endParaRPr lang="pl-PL" dirty="0"/>
          </a:p>
          <a:p>
            <a:r>
              <a:rPr lang="pl-PL" dirty="0"/>
              <a:t>50. Bezpośrednio po wykonaniu komendy, wymienionej w pkt. 49, składa się meldunek – zgodnie z zasadami zależności służbowych</a:t>
            </a:r>
            <a:r>
              <a:rPr lang="pl-PL" dirty="0" smtClean="0"/>
              <a:t>.</a:t>
            </a:r>
          </a:p>
          <a:p>
            <a:endParaRPr lang="pl-PL" dirty="0"/>
          </a:p>
          <a:p>
            <a:r>
              <a:rPr lang="pl-PL" dirty="0"/>
              <a:t>51. Przełożony – po przyjęciu meldunku (sprawozdania) słowem </a:t>
            </a:r>
            <a:r>
              <a:rPr lang="pl-PL" b="1" dirty="0"/>
              <a:t>„</a:t>
            </a:r>
            <a:r>
              <a:rPr lang="pl-PL" b="1" dirty="0" smtClean="0"/>
              <a:t>DZIĘKUJĘ</a:t>
            </a:r>
            <a:r>
              <a:rPr lang="pl-PL" b="1" dirty="0"/>
              <a:t>” </a:t>
            </a:r>
            <a:r>
              <a:rPr lang="pl-PL" dirty="0"/>
              <a:t>zezwala przyjąć postawę swobodną. Po kolejnej komendzie meldującego </a:t>
            </a:r>
            <a:r>
              <a:rPr lang="pl-PL" b="1" dirty="0"/>
              <a:t>„PROSZĘ SIADAĆ”</a:t>
            </a:r>
            <a:r>
              <a:rPr lang="pl-PL" dirty="0"/>
              <a:t>, zgromadzeni siadają. </a:t>
            </a:r>
          </a:p>
          <a:p>
            <a:endParaRPr lang="pl-PL" dirty="0" smtClean="0"/>
          </a:p>
        </p:txBody>
      </p:sp>
    </p:spTree>
    <p:extLst>
      <p:ext uri="{BB962C8B-B14F-4D97-AF65-F5344CB8AC3E}">
        <p14:creationId xmlns="" xmlns:p14="http://schemas.microsoft.com/office/powerpoint/2010/main" val="89156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065764" y="224756"/>
            <a:ext cx="69738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 smtClean="0"/>
              <a:t>Zachowanie się żołnierzy w różnych sytuacjach (2)</a:t>
            </a:r>
            <a:r>
              <a:rPr lang="pl-PL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pl-PL" sz="2400" b="1" dirty="0"/>
          </a:p>
        </p:txBody>
      </p:sp>
      <p:sp>
        <p:nvSpPr>
          <p:cNvPr id="4" name="Prostokąt 3"/>
          <p:cNvSpPr/>
          <p:nvPr/>
        </p:nvSpPr>
        <p:spPr>
          <a:xfrm>
            <a:off x="0" y="1048052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64</a:t>
            </a:r>
            <a:r>
              <a:rPr lang="pl-PL" dirty="0"/>
              <a:t>. Podczas witania się lub żegnania, przełożony (starszy) stosuje zwrot </a:t>
            </a:r>
            <a:r>
              <a:rPr lang="pl-PL" b="1" dirty="0"/>
              <a:t>„CZOŁEM PANIE PORUCZNIKU (PANI PORUCZNIK)”, </a:t>
            </a:r>
            <a:r>
              <a:rPr lang="pl-PL" dirty="0"/>
              <a:t>a podwładny (</a:t>
            </a:r>
            <a:r>
              <a:rPr lang="pl-PL" dirty="0" err="1" smtClean="0"/>
              <a:t>młod-zy</a:t>
            </a:r>
            <a:r>
              <a:rPr lang="pl-PL" dirty="0"/>
              <a:t>) odpowiada </a:t>
            </a:r>
            <a:r>
              <a:rPr lang="pl-PL" b="1" dirty="0"/>
              <a:t>„CZOŁEM” </a:t>
            </a:r>
            <a:r>
              <a:rPr lang="pl-PL" dirty="0"/>
              <a:t>lub </a:t>
            </a:r>
            <a:r>
              <a:rPr lang="pl-PL" b="1" dirty="0"/>
              <a:t>„CZOŁEM PANIE PREZYDENCIE (PANI PREZYDENT</a:t>
            </a:r>
            <a:r>
              <a:rPr lang="pl-PL" dirty="0"/>
              <a:t>)</a:t>
            </a:r>
            <a:r>
              <a:rPr lang="pl-PL" b="1" dirty="0"/>
              <a:t>”</a:t>
            </a:r>
            <a:r>
              <a:rPr lang="pl-PL" dirty="0"/>
              <a:t>, (ministrze /-er/, generale /-</a:t>
            </a:r>
            <a:r>
              <a:rPr lang="pl-PL" dirty="0" err="1"/>
              <a:t>ał</a:t>
            </a:r>
            <a:r>
              <a:rPr lang="pl-PL" dirty="0"/>
              <a:t>/, pułkowniku /-</a:t>
            </a:r>
            <a:r>
              <a:rPr lang="pl-PL" dirty="0" err="1"/>
              <a:t>nik</a:t>
            </a:r>
            <a:r>
              <a:rPr lang="pl-PL" dirty="0"/>
              <a:t>/, itp. – </a:t>
            </a:r>
            <a:r>
              <a:rPr lang="pl-PL" dirty="0" smtClean="0"/>
              <a:t>stosownie </a:t>
            </a:r>
            <a:r>
              <a:rPr lang="pl-PL" dirty="0"/>
              <a:t>do stanowiska lub stopnia). Zwrot ten stosuje się tylko w odpowiedzi na </a:t>
            </a:r>
            <a:r>
              <a:rPr lang="pl-PL" dirty="0" smtClean="0"/>
              <a:t>powitanie </a:t>
            </a:r>
            <a:r>
              <a:rPr lang="pl-PL" dirty="0"/>
              <a:t>lub pożegnanie użyte w tej formie przez przełożonego (starszego) – podwładny nie używa tego zwrotu z własnej inicjatywy. </a:t>
            </a:r>
            <a:endParaRPr lang="pl-PL" dirty="0" smtClean="0"/>
          </a:p>
          <a:p>
            <a:endParaRPr lang="pl-PL" dirty="0"/>
          </a:p>
          <a:p>
            <a:r>
              <a:rPr lang="pl-PL" dirty="0"/>
              <a:t>65. Chcąc zwrócić się do żołnierza przebywającego w obecności </a:t>
            </a:r>
            <a:r>
              <a:rPr lang="pl-PL" dirty="0" smtClean="0"/>
              <a:t>przełożonego </a:t>
            </a:r>
            <a:r>
              <a:rPr lang="pl-PL" dirty="0"/>
              <a:t>(starszego), należy prosić o pozwolenie zwrócenia się, np. </a:t>
            </a:r>
            <a:r>
              <a:rPr lang="pl-PL" b="1" dirty="0"/>
              <a:t>„PANIE </a:t>
            </a:r>
            <a:r>
              <a:rPr lang="pl-PL" b="1" dirty="0" smtClean="0"/>
              <a:t>PUŁKOWNIKU </a:t>
            </a:r>
            <a:r>
              <a:rPr lang="pl-PL" b="1" dirty="0"/>
              <a:t>(PANI PUŁKOWNIK) proszę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o </a:t>
            </a:r>
            <a:r>
              <a:rPr lang="pl-PL" b="1" dirty="0"/>
              <a:t>pozwolenie zwrócenia się do </a:t>
            </a:r>
            <a:r>
              <a:rPr lang="pl-PL" b="1" dirty="0" smtClean="0"/>
              <a:t>Pana </a:t>
            </a:r>
            <a:r>
              <a:rPr lang="pl-PL" b="1" dirty="0"/>
              <a:t>majora Kowalskiego (Pani major Kowalskiej)”. </a:t>
            </a:r>
            <a:endParaRPr lang="pl-PL" b="1" dirty="0" smtClean="0"/>
          </a:p>
          <a:p>
            <a:endParaRPr lang="pl-PL" dirty="0"/>
          </a:p>
          <a:p>
            <a:r>
              <a:rPr lang="pl-PL" dirty="0"/>
              <a:t>66. Zasada określona w pkt. 65 nie obowiązuje w miejscach, okolicznościach i wypadkach uzasadnionych specyfiką wykonywania czynności wymagających koncentracji uwagi lub natychmiastowego działania (np.: na stanowiskach do-wodzenia, stacjach radiolokacyjnych, okrętach, itp.). </a:t>
            </a:r>
            <a:endParaRPr lang="pl-PL" dirty="0" smtClean="0"/>
          </a:p>
          <a:p>
            <a:endParaRPr lang="pl-PL" dirty="0"/>
          </a:p>
          <a:p>
            <a:r>
              <a:rPr lang="pl-PL" dirty="0"/>
              <a:t>67. Jeżeli na pytanie przełożonego lub starszego należy odpowiedzieć </a:t>
            </a:r>
            <a:r>
              <a:rPr lang="pl-PL" dirty="0" smtClean="0"/>
              <a:t>twierdząco</a:t>
            </a:r>
            <a:r>
              <a:rPr lang="pl-PL" dirty="0"/>
              <a:t>, żołnierz odpowiada: </a:t>
            </a:r>
            <a:r>
              <a:rPr lang="pl-PL" b="1" dirty="0"/>
              <a:t>„Tak”, „Tak jest”, „Wiem”, „Zrozumiałem”, </a:t>
            </a:r>
            <a:r>
              <a:rPr lang="pl-PL" dirty="0"/>
              <a:t>a jeżeli przecząco: </a:t>
            </a:r>
            <a:r>
              <a:rPr lang="pl-PL" b="1" dirty="0"/>
              <a:t>„Nie”, „Nie wiem”, „Nie zrozumiałem”. 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98371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281425" y="233383"/>
            <a:ext cx="69738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 smtClean="0"/>
              <a:t>Zachowanie się żołnierzy w różnych sytuacjach (3)</a:t>
            </a:r>
            <a:r>
              <a:rPr lang="pl-PL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pl-PL" sz="2400" b="1" dirty="0"/>
          </a:p>
        </p:txBody>
      </p:sp>
      <p:sp>
        <p:nvSpPr>
          <p:cNvPr id="4" name="Prostokąt 3"/>
          <p:cNvSpPr/>
          <p:nvPr/>
        </p:nvSpPr>
        <p:spPr>
          <a:xfrm>
            <a:off x="0" y="1434250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78</a:t>
            </a:r>
            <a:r>
              <a:rPr lang="pl-PL" dirty="0"/>
              <a:t>. Żołnierzy obowiązuje taktowne zachowanie się. Żołnierz po podejściu przełożonego (starszego) zobowiązany jest przerwać wykonywanie czynności, </a:t>
            </a:r>
            <a:r>
              <a:rPr lang="pl-PL" dirty="0" smtClean="0"/>
              <a:t>zwrócić </a:t>
            </a:r>
            <a:r>
              <a:rPr lang="pl-PL" dirty="0"/>
              <a:t>się w jego stronę i oddać honory. W obecności przełożonych (starszych), bez ich zgody nie należy siedzieć, jeść, pić, palić, czytać, grać, używać </a:t>
            </a:r>
            <a:r>
              <a:rPr lang="pl-PL" dirty="0" smtClean="0"/>
              <a:t>telefonu</a:t>
            </a:r>
            <a:r>
              <a:rPr lang="pl-PL" dirty="0"/>
              <a:t>, itp. </a:t>
            </a:r>
            <a:endParaRPr lang="pl-PL" dirty="0" smtClean="0"/>
          </a:p>
          <a:p>
            <a:endParaRPr lang="pl-PL" dirty="0"/>
          </a:p>
          <a:p>
            <a:r>
              <a:rPr lang="pl-PL" dirty="0"/>
              <a:t>79. Żołnierz wchodzi do pomieszczenia służbowego za zgodą przełożonego </a:t>
            </a:r>
            <a:r>
              <a:rPr lang="pl-PL" dirty="0" smtClean="0"/>
              <a:t>(</a:t>
            </a:r>
            <a:r>
              <a:rPr lang="pl-PL" dirty="0"/>
              <a:t>starszego). Przed wejściem pozostawia wierzchnie okrycie (płaszcz, pelerynę, czapkę), jeżeli warunki na to pozwalają, lub po wejściu zdejmuje tylko nakrycie głowy, oddaje honory i melduje cel przybycia. Po otrzymaniu rozkazu lub </a:t>
            </a:r>
            <a:r>
              <a:rPr lang="pl-PL" dirty="0" smtClean="0"/>
              <a:t>załatwieniu </a:t>
            </a:r>
            <a:r>
              <a:rPr lang="pl-PL" dirty="0"/>
              <a:t>sprawy oddaje honory, wykonuje zwrot w kierunku wyjścia, nakłada </a:t>
            </a:r>
            <a:r>
              <a:rPr lang="pl-PL" dirty="0" smtClean="0"/>
              <a:t>nakrycie </a:t>
            </a:r>
            <a:r>
              <a:rPr lang="pl-PL" dirty="0"/>
              <a:t>głowy i wychodzi. </a:t>
            </a:r>
            <a:endParaRPr lang="pl-PL" dirty="0" smtClean="0"/>
          </a:p>
          <a:p>
            <a:endParaRPr lang="pl-PL" dirty="0"/>
          </a:p>
          <a:p>
            <a:r>
              <a:rPr lang="pl-PL" dirty="0" smtClean="0"/>
              <a:t>81</a:t>
            </a:r>
            <a:r>
              <a:rPr lang="pl-PL" dirty="0"/>
              <a:t>. W grupie żołnierzy znajdujących się w wąskim przejściu, pierwszy, który zauważy zbliżającego się przełożonego (starszego), podaje komendę </a:t>
            </a:r>
            <a:r>
              <a:rPr lang="pl-PL" b="1" dirty="0"/>
              <a:t>„PRZEJŚCIE”</a:t>
            </a:r>
            <a:r>
              <a:rPr lang="pl-PL" dirty="0"/>
              <a:t>. Żołnierze zatrzymują się, przepuszczają przechodzącego, </a:t>
            </a:r>
            <a:r>
              <a:rPr lang="pl-PL" dirty="0" smtClean="0"/>
              <a:t>oddają </a:t>
            </a:r>
            <a:r>
              <a:rPr lang="pl-PL" dirty="0"/>
              <a:t>honory przez </a:t>
            </a:r>
            <a:r>
              <a:rPr lang="pl-PL" dirty="0" err="1"/>
              <a:t>sfrontowanie</a:t>
            </a:r>
            <a:r>
              <a:rPr lang="pl-PL" dirty="0"/>
              <a:t> i przyjęcie postawy zasadniczej. </a:t>
            </a:r>
            <a:endParaRPr lang="pl-PL" dirty="0" smtClean="0"/>
          </a:p>
        </p:txBody>
      </p:sp>
    </p:spTree>
    <p:extLst>
      <p:ext uri="{BB962C8B-B14F-4D97-AF65-F5344CB8AC3E}">
        <p14:creationId xmlns="" xmlns:p14="http://schemas.microsoft.com/office/powerpoint/2010/main" val="289593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68224" y="1005840"/>
            <a:ext cx="941237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Zadania </a:t>
            </a:r>
            <a:r>
              <a:rPr lang="pl-PL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na naukę </a:t>
            </a:r>
            <a:r>
              <a:rPr lang="pl-PL" sz="28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własną</a:t>
            </a:r>
          </a:p>
          <a:p>
            <a:endParaRPr lang="pl-PL" dirty="0" smtClean="0">
              <a:latin typeface="Arial" panose="020B0604020202020204" pitchFamily="34" charset="0"/>
            </a:endParaRPr>
          </a:p>
          <a:p>
            <a:endParaRPr lang="pl-PL" dirty="0" smtClean="0">
              <a:latin typeface="Arial" panose="020B0604020202020204" pitchFamily="34" charset="0"/>
            </a:endParaRPr>
          </a:p>
          <a:p>
            <a:endParaRPr lang="pl-PL" dirty="0">
              <a:latin typeface="Arial" panose="020B0604020202020204" pitchFamily="34" charset="0"/>
            </a:endParaRPr>
          </a:p>
          <a:p>
            <a:endParaRPr lang="pl-PL" dirty="0">
              <a:latin typeface="Arial" panose="020B0604020202020204" pitchFamily="34" charset="0"/>
            </a:endParaRPr>
          </a:p>
          <a:p>
            <a:r>
              <a:rPr lang="pl-PL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1. Zapoznać się z Regulaminem Ogólnym </a:t>
            </a:r>
            <a:r>
              <a:rPr lang="pl-PL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Sił Zbrojnych RP, </a:t>
            </a:r>
            <a:r>
              <a:rPr lang="pl-PL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pl-PL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pl-PL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Szt</a:t>
            </a:r>
            <a:r>
              <a:rPr lang="pl-PL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Gen. WP, Warszawa </a:t>
            </a:r>
            <a:r>
              <a:rPr lang="pl-PL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2014. - </a:t>
            </a:r>
            <a:r>
              <a:rPr lang="pl-PL" sz="2400" dirty="0" smtClean="0">
                <a:latin typeface="Arial" panose="020B0604020202020204" pitchFamily="34" charset="0"/>
              </a:rPr>
              <a:t>Dział I.</a:t>
            </a:r>
          </a:p>
          <a:p>
            <a:r>
              <a:rPr lang="pl-PL" sz="2400" dirty="0" smtClean="0">
                <a:latin typeface="Arial" panose="020B0604020202020204" pitchFamily="34" charset="0"/>
              </a:rPr>
              <a:t> </a:t>
            </a:r>
          </a:p>
          <a:p>
            <a:r>
              <a:rPr lang="pl-PL" sz="2400" dirty="0" smtClean="0">
                <a:latin typeface="Arial" panose="020B0604020202020204" pitchFamily="34" charset="0"/>
              </a:rPr>
              <a:t>2. Nauczyć się stopni wojskowych</a:t>
            </a:r>
            <a:endParaRPr lang="pl-PL" sz="2400" dirty="0"/>
          </a:p>
        </p:txBody>
      </p:sp>
    </p:spTree>
    <p:extLst>
      <p:ext uri="{BB962C8B-B14F-4D97-AF65-F5344CB8AC3E}">
        <p14:creationId xmlns="" xmlns:p14="http://schemas.microsoft.com/office/powerpoint/2010/main" val="1410962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93776" y="4028039"/>
            <a:ext cx="7930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l-PL" b="1" dirty="0">
                <a:latin typeface="Arial" panose="020B0604020202020204" pitchFamily="34" charset="0"/>
                <a:ea typeface="Times New Roman" panose="02020603050405020304" pitchFamily="18" charset="0"/>
              </a:rPr>
              <a:t>LITERATURA: </a:t>
            </a: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pl-PL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Regulamin ogólny Sił Zbrojnych RP, Szt. Gen. WP, Warszawa 2014.</a:t>
            </a:r>
            <a:endParaRPr lang="pl-PL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493776" y="1470114"/>
            <a:ext cx="7382256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l-PL" b="1" dirty="0">
                <a:latin typeface="Arial" panose="020B0604020202020204" pitchFamily="34" charset="0"/>
                <a:ea typeface="Times New Roman" panose="02020603050405020304" pitchFamily="18" charset="0"/>
              </a:rPr>
              <a:t>ZAGADNIENIA: </a:t>
            </a: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-228600" algn="just">
              <a:lnSpc>
                <a:spcPct val="150000"/>
              </a:lnSpc>
              <a:spcAft>
                <a:spcPts val="0"/>
              </a:spcAft>
            </a:pPr>
            <a:r>
              <a:rPr lang="pl-PL" dirty="0">
                <a:latin typeface="Arial" panose="020B0604020202020204" pitchFamily="34" charset="0"/>
                <a:ea typeface="Times New Roman" panose="02020603050405020304" pitchFamily="18" charset="0"/>
              </a:rPr>
              <a:t>1. Stopnie wojskowe. </a:t>
            </a: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-228600" algn="just">
              <a:lnSpc>
                <a:spcPct val="150000"/>
              </a:lnSpc>
              <a:spcAft>
                <a:spcPts val="0"/>
              </a:spcAft>
            </a:pPr>
            <a:r>
              <a:rPr lang="pl-PL" dirty="0">
                <a:latin typeface="Arial" panose="020B0604020202020204" pitchFamily="34" charset="0"/>
                <a:ea typeface="Times New Roman" panose="02020603050405020304" pitchFamily="18" charset="0"/>
              </a:rPr>
              <a:t>2. Przełożony i podwładny, starszy i młodszy. </a:t>
            </a: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-228600" algn="just">
              <a:lnSpc>
                <a:spcPct val="150000"/>
              </a:lnSpc>
              <a:spcAft>
                <a:spcPts val="0"/>
              </a:spcAft>
            </a:pPr>
            <a:r>
              <a:rPr lang="pl-PL" dirty="0">
                <a:latin typeface="Arial" panose="020B0604020202020204" pitchFamily="34" charset="0"/>
                <a:ea typeface="Times New Roman" panose="02020603050405020304" pitchFamily="18" charset="0"/>
              </a:rPr>
              <a:t>3. Wydawanie i wykonywanie rozkazów.  </a:t>
            </a:r>
            <a:endParaRPr lang="pl-PL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0205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35307"/>
            <a:ext cx="9185435" cy="525095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8164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100271" y="276515"/>
            <a:ext cx="69738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Przełożony i podwładny, starszy i młodszy.</a:t>
            </a:r>
            <a:endParaRPr lang="pl-PL" sz="2400" b="1" dirty="0"/>
          </a:p>
        </p:txBody>
      </p:sp>
      <p:sp>
        <p:nvSpPr>
          <p:cNvPr id="3" name="Prostokąt 2"/>
          <p:cNvSpPr/>
          <p:nvPr/>
        </p:nvSpPr>
        <p:spPr>
          <a:xfrm>
            <a:off x="0" y="1295216"/>
            <a:ext cx="91440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/>
            </a:pPr>
            <a:r>
              <a:rPr lang="pl-PL" sz="2000" spc="-10" dirty="0">
                <a:latin typeface="Arial" panose="020B0604020202020204" pitchFamily="34" charset="0"/>
                <a:ea typeface="Times New Roman" panose="02020603050405020304" pitchFamily="18" charset="0"/>
              </a:rPr>
              <a:t>Organizacja wojska opiera się na hierarchicznym </a:t>
            </a:r>
            <a:r>
              <a:rPr lang="pl-PL" sz="2000" dirty="0">
                <a:latin typeface="Arial" panose="020B0604020202020204" pitchFamily="34" charset="0"/>
                <a:ea typeface="Times New Roman" panose="02020603050405020304" pitchFamily="18" charset="0"/>
              </a:rPr>
              <a:t>podporządkowaniu żołnierzy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/>
            </a:pPr>
            <a:endParaRPr lang="pl-PL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ea typeface="Times New Roman" panose="02020603050405020304" pitchFamily="18" charset="0"/>
              </a:rPr>
              <a:t>Żołnierz w stosunku do innych żołnierzy może być przełożonym, podwładnym, starszym lub młodszym, jak również równym stopniem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/>
            </a:pPr>
            <a:endParaRPr lang="pl-PL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ea typeface="Times New Roman" panose="02020603050405020304" pitchFamily="18" charset="0"/>
              </a:rPr>
              <a:t>W wystąpieniach służbowych nawet dwóch żołnierzy, zawsze jeden </a:t>
            </a:r>
            <a:br>
              <a:rPr lang="pl-PL" sz="2000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pl-PL" sz="2000" dirty="0">
                <a:latin typeface="Arial" panose="020B0604020202020204" pitchFamily="34" charset="0"/>
                <a:ea typeface="Times New Roman" panose="02020603050405020304" pitchFamily="18" charset="0"/>
              </a:rPr>
              <a:t>z nich jest przełożonym lub starszym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/>
            </a:pPr>
            <a:endParaRPr lang="pl-PL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ea typeface="Times New Roman" panose="02020603050405020304" pitchFamily="18" charset="0"/>
              </a:rPr>
              <a:t>Przełożonym jest żołnierz lub osoba nie będąca żołnierzem, której na mocy przepisów prawa lub rozkazu podporządkowano żołnierza (podwładnego), uprawniona do wydawania rozkazów, poleceń służbowych podwładnym żołnierzom i kierowania ich czynnościami służbowymi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pl-PL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9304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203787" y="233382"/>
            <a:ext cx="69738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Przełożony i podwładny, starszy i </a:t>
            </a:r>
            <a:r>
              <a:rPr lang="pl-PL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młodszy (2).</a:t>
            </a:r>
            <a:endParaRPr lang="pl-PL" sz="2400" b="1" dirty="0"/>
          </a:p>
        </p:txBody>
      </p:sp>
      <p:sp>
        <p:nvSpPr>
          <p:cNvPr id="3" name="Prostokąt 2"/>
          <p:cNvSpPr/>
          <p:nvPr/>
        </p:nvSpPr>
        <p:spPr>
          <a:xfrm>
            <a:off x="0" y="1295216"/>
            <a:ext cx="9144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 startAt="5"/>
            </a:pPr>
            <a:r>
              <a:rPr lang="pl-PL" spc="-1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Starszym </a:t>
            </a:r>
            <a:r>
              <a:rPr lang="pl-PL" spc="-10" dirty="0">
                <a:latin typeface="Arial" panose="020B0604020202020204" pitchFamily="34" charset="0"/>
                <a:ea typeface="Times New Roman" panose="02020603050405020304" pitchFamily="18" charset="0"/>
              </a:rPr>
              <a:t>jest żołnierz, który ma wyższy, a młodszym</a:t>
            </a:r>
            <a:r>
              <a:rPr lang="pl-PL" dirty="0">
                <a:latin typeface="Arial" panose="020B0604020202020204" pitchFamily="34" charset="0"/>
                <a:ea typeface="Times New Roman" panose="02020603050405020304" pitchFamily="18" charset="0"/>
              </a:rPr>
              <a:t> – niższy stopień wojskowy. </a:t>
            </a:r>
            <a:endParaRPr lang="pl-PL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 startAt="5"/>
            </a:pP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 startAt="5"/>
            </a:pPr>
            <a:r>
              <a:rPr lang="pl-PL" dirty="0">
                <a:latin typeface="Arial" panose="020B0604020202020204" pitchFamily="34" charset="0"/>
                <a:ea typeface="Times New Roman" panose="02020603050405020304" pitchFamily="18" charset="0"/>
              </a:rPr>
              <a:t>Żołnierz może być również przełożonym w stosunku do żołnierzy nie podporządkowanych mu pod względem organizacyjnym, w zakresie spraw specjalistycznych wynikających  z dokumentów kompetencyjnych. Z tego tytułu jest on uprawniony do wydawania wiążących wytycznych i poleceń dotyczących zadań objętych jego zakresem działania oraz ponosi odpowiedzialność za możliwe do przewidzenia skutki ich realizacji</a:t>
            </a:r>
            <a:r>
              <a:rPr lang="pl-PL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 startAt="5"/>
            </a:pP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 startAt="5"/>
            </a:pPr>
            <a:r>
              <a:rPr lang="pl-PL" spc="-10" dirty="0">
                <a:latin typeface="Arial" panose="020B0604020202020204" pitchFamily="34" charset="0"/>
                <a:ea typeface="Times New Roman" panose="02020603050405020304" pitchFamily="18" charset="0"/>
              </a:rPr>
              <a:t>Prezydent Rzeczypospolitej Polskiej, </a:t>
            </a:r>
            <a:r>
              <a:rPr lang="pl-PL" spc="-20" dirty="0">
                <a:latin typeface="Arial" panose="020B0604020202020204" pitchFamily="34" charset="0"/>
                <a:ea typeface="Times New Roman" panose="02020603050405020304" pitchFamily="18" charset="0"/>
              </a:rPr>
              <a:t>Prezes Rady </a:t>
            </a:r>
            <a:r>
              <a:rPr lang="pl-PL" dirty="0">
                <a:latin typeface="Arial" panose="020B0604020202020204" pitchFamily="34" charset="0"/>
                <a:ea typeface="Times New Roman" panose="02020603050405020304" pitchFamily="18" charset="0"/>
              </a:rPr>
              <a:t>Ministrów i Minister Obrony Narodowej są przełożonymi wszystkich żołnierzy</a:t>
            </a:r>
            <a:r>
              <a:rPr lang="pl-PL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 startAt="5"/>
            </a:pP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 startAt="5"/>
            </a:pPr>
            <a:r>
              <a:rPr lang="pl-PL" dirty="0">
                <a:latin typeface="Arial" panose="020B0604020202020204" pitchFamily="34" charset="0"/>
                <a:ea typeface="Times New Roman" panose="02020603050405020304" pitchFamily="18" charset="0"/>
              </a:rPr>
              <a:t>Przełożony wobec podległych żołnierzy sprawuje funkcje dowódcze (kierownicze), zarządzające, szkoleniowe i wychowawcze. Jest odpowiedzialny za sprawność organizacyjną oraz służbę (pracę) podwładnych, a także zobowiązany jest tworzyć warunki zapewniające przestrzeganie dyscypliny przez podporządkowanych żołnierzy</a:t>
            </a:r>
            <a:r>
              <a:rPr lang="pl-PL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pl-PL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0949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117524" y="267888"/>
            <a:ext cx="69738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Przełożony i podwładny, starszy i </a:t>
            </a:r>
            <a:r>
              <a:rPr lang="pl-PL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młodszy (3).</a:t>
            </a:r>
            <a:endParaRPr lang="pl-PL" sz="2400" b="1" dirty="0"/>
          </a:p>
        </p:txBody>
      </p:sp>
      <p:sp>
        <p:nvSpPr>
          <p:cNvPr id="3" name="Prostokąt 2"/>
          <p:cNvSpPr/>
          <p:nvPr/>
        </p:nvSpPr>
        <p:spPr>
          <a:xfrm>
            <a:off x="0" y="1295216"/>
            <a:ext cx="9144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 startAt="9"/>
            </a:pP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Przełożony</a:t>
            </a:r>
            <a:r>
              <a:rPr lang="pl-PL" sz="2000" dirty="0">
                <a:latin typeface="Arial" panose="020B0604020202020204" pitchFamily="34" charset="0"/>
                <a:ea typeface="Times New Roman" panose="02020603050405020304" pitchFamily="18" charset="0"/>
              </a:rPr>
              <a:t>, jeżeli jest żołnierzem, powinien posiadać stopień wyższy lub równy swoim podwładnym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 startAt="9"/>
            </a:pPr>
            <a:endParaRPr lang="pl-PL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 startAt="9"/>
            </a:pPr>
            <a:r>
              <a:rPr lang="pl-PL" sz="2000" dirty="0">
                <a:latin typeface="Arial" panose="020B0604020202020204" pitchFamily="34" charset="0"/>
                <a:ea typeface="Times New Roman" panose="02020603050405020304" pitchFamily="18" charset="0"/>
              </a:rPr>
              <a:t>Podczas wspólnego działania żołnierzy, których nie łączy podległość służbowa, przełożonym zostaje posiadający wyższy stopień wojskowy, a przy równych stopniach o starszeństwie decyduje kolejno: aktualnie zajmowane stanowisko, wysługa lat  w danym stopniu i staż służby wojskowej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 startAt="9"/>
            </a:pPr>
            <a:endParaRPr lang="pl-PL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 startAt="9"/>
            </a:pPr>
            <a:r>
              <a:rPr lang="pl-PL" sz="2000" dirty="0">
                <a:latin typeface="Arial" panose="020B0604020202020204" pitchFamily="34" charset="0"/>
                <a:ea typeface="Times New Roman" panose="02020603050405020304" pitchFamily="18" charset="0"/>
              </a:rPr>
              <a:t>Zwracając się do podwładnych (młodszych) przełożony (starszy) czyni to stanowczo, lecz taktownie z poszanowaniem ich godności. Nie wyraża również krytycznych uwag (opinii) w obecności niższych od nich stanowiskiem (stopniem) oraz osób postronnych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 startAt="9"/>
            </a:pPr>
            <a:endParaRPr lang="pl-PL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 startAt="9"/>
            </a:pPr>
            <a:r>
              <a:rPr lang="pl-PL" sz="2000" dirty="0">
                <a:latin typeface="Arial" panose="020B0604020202020204" pitchFamily="34" charset="0"/>
                <a:ea typeface="Times New Roman" panose="02020603050405020304" pitchFamily="18" charset="0"/>
              </a:rPr>
              <a:t>Żołnierze podporządkowani przełożonemu są jego podwładnymi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pl-PL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8019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031259" y="259262"/>
            <a:ext cx="69738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Przełożony i podwładny, starszy i </a:t>
            </a:r>
            <a:r>
              <a:rPr lang="pl-PL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młodszy (4).</a:t>
            </a:r>
            <a:endParaRPr lang="pl-PL" sz="2400" b="1" dirty="0"/>
          </a:p>
        </p:txBody>
      </p:sp>
      <p:sp>
        <p:nvSpPr>
          <p:cNvPr id="3" name="Prostokąt 2"/>
          <p:cNvSpPr/>
          <p:nvPr/>
        </p:nvSpPr>
        <p:spPr>
          <a:xfrm>
            <a:off x="0" y="1295216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+mj-lt"/>
              <a:buAutoNum type="arabicPeriod" startAt="13"/>
            </a:pPr>
            <a:r>
              <a:rPr lang="pl-PL" sz="2000" dirty="0"/>
              <a:t>W sprawach służbowych podwładny ma tylko jednego bezpośredniego przełożonego. Przełożeni wyższego szczebla sprawują przełożeństwo za jego pośrednictwem</a:t>
            </a:r>
            <a:r>
              <a:rPr lang="pl-PL" sz="2000" dirty="0" smtClean="0"/>
              <a:t>.</a:t>
            </a:r>
          </a:p>
          <a:p>
            <a:pPr marL="457200" lvl="0" indent="-457200">
              <a:buFont typeface="+mj-lt"/>
              <a:buAutoNum type="arabicPeriod" startAt="13"/>
            </a:pPr>
            <a:endParaRPr lang="pl-PL" sz="2000" dirty="0"/>
          </a:p>
          <a:p>
            <a:pPr marL="457200" lvl="0" indent="-457200">
              <a:buFont typeface="+mj-lt"/>
              <a:buAutoNum type="arabicPeriod" startAt="13"/>
            </a:pPr>
            <a:r>
              <a:rPr lang="pl-PL" sz="2000" dirty="0"/>
              <a:t>Między żołnierzami Wojska Polskiego a żołnierzami innych armii nie występują stosunki przełożeństwa i podległości. Takie zależności mogą być uzgodnione tylko na okres wspólnych przedsięwzięć (misje pokojowe, działania w ramach operacji sojuszniczych, służba w międzynarodowych strukturach wojskowych) oraz wykonywania innych zadań określonych rozkazem przełożonego narodowego.</a:t>
            </a:r>
          </a:p>
        </p:txBody>
      </p:sp>
    </p:spTree>
    <p:extLst>
      <p:ext uri="{BB962C8B-B14F-4D97-AF65-F5344CB8AC3E}">
        <p14:creationId xmlns="" xmlns:p14="http://schemas.microsoft.com/office/powerpoint/2010/main" val="30739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177908" y="259261"/>
            <a:ext cx="69738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/>
              <a:t>Wydawanie i wykonywanie </a:t>
            </a:r>
            <a:r>
              <a:rPr lang="pl-PL" sz="2800" b="1" dirty="0" smtClean="0"/>
              <a:t>rozkazów</a:t>
            </a:r>
            <a:r>
              <a:rPr lang="pl-PL" sz="28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pl-PL" sz="2800" b="1" dirty="0"/>
          </a:p>
        </p:txBody>
      </p:sp>
      <p:sp>
        <p:nvSpPr>
          <p:cNvPr id="4" name="Prostokąt 3"/>
          <p:cNvSpPr/>
          <p:nvPr/>
        </p:nvSpPr>
        <p:spPr>
          <a:xfrm>
            <a:off x="0" y="1125762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 startAt="15"/>
            </a:pPr>
            <a:r>
              <a:rPr lang="pl-PL" spc="-10" dirty="0">
                <a:latin typeface="Arial" panose="020B0604020202020204" pitchFamily="34" charset="0"/>
                <a:ea typeface="Times New Roman" panose="02020603050405020304" pitchFamily="18" charset="0"/>
              </a:rPr>
              <a:t>Rozkaz jest poleceniem podjęcia określonego działania </a:t>
            </a:r>
            <a:r>
              <a:rPr lang="pl-PL" dirty="0">
                <a:latin typeface="Arial" panose="020B0604020202020204" pitchFamily="34" charset="0"/>
                <a:ea typeface="Times New Roman" panose="02020603050405020304" pitchFamily="18" charset="0"/>
              </a:rPr>
              <a:t>lub jego zaniechania  wydanym służbowo żołnierzowi przez przełożonego (uprawnionego starszego).</a:t>
            </a:r>
            <a:r>
              <a:rPr lang="pl-PL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pl-PL" b="1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 startAt="15"/>
            </a:pP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 startAt="15"/>
            </a:pPr>
            <a:r>
              <a:rPr lang="pl-PL" dirty="0">
                <a:latin typeface="Arial" panose="020B0604020202020204" pitchFamily="34" charset="0"/>
                <a:ea typeface="Times New Roman" panose="02020603050405020304" pitchFamily="18" charset="0"/>
              </a:rPr>
              <a:t>Ilekroć mowa w regulaminie o rozkazie, należy przez to rozumieć również decyzje wydawane przez przełożonego</a:t>
            </a:r>
            <a:r>
              <a:rPr lang="pl-PL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 startAt="15"/>
            </a:pP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 startAt="15"/>
            </a:pPr>
            <a:r>
              <a:rPr lang="pl-PL" dirty="0">
                <a:latin typeface="Arial" panose="020B0604020202020204" pitchFamily="34" charset="0"/>
                <a:ea typeface="Times New Roman" panose="02020603050405020304" pitchFamily="18" charset="0"/>
              </a:rPr>
              <a:t>Wydający rozkaz jest zobowiązany uwzględnić stopień przygotowania podwładnego, warunki i okoliczności wykonania rozkazu oraz zapewnić niezbędne do tego siły </a:t>
            </a:r>
            <a:r>
              <a:rPr lang="pl-PL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pl-PL" dirty="0" smtClean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pl-PL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i </a:t>
            </a:r>
            <a:r>
              <a:rPr lang="pl-PL" dirty="0">
                <a:latin typeface="Arial" panose="020B0604020202020204" pitchFamily="34" charset="0"/>
                <a:ea typeface="Times New Roman" panose="02020603050405020304" pitchFamily="18" charset="0"/>
              </a:rPr>
              <a:t>środki</a:t>
            </a:r>
            <a:r>
              <a:rPr lang="pl-PL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 startAt="15"/>
            </a:pP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 startAt="15"/>
            </a:pPr>
            <a:r>
              <a:rPr lang="pl-PL" dirty="0">
                <a:latin typeface="Arial" panose="020B0604020202020204" pitchFamily="34" charset="0"/>
                <a:ea typeface="Times New Roman" panose="02020603050405020304" pitchFamily="18" charset="0"/>
              </a:rPr>
              <a:t>W wypadku utraty łączności z przełożonym, żołnierz działa samodzielnie, </a:t>
            </a:r>
            <a:br>
              <a:rPr lang="pl-PL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pl-PL" dirty="0">
                <a:latin typeface="Arial" panose="020B0604020202020204" pitchFamily="34" charset="0"/>
                <a:ea typeface="Times New Roman" panose="02020603050405020304" pitchFamily="18" charset="0"/>
              </a:rPr>
              <a:t>kierując się otrzymanym rozkazem (zadaniem), obowiązującymi przepisami prawa, regulaminów, instrukcji, jak również treścią roty przysięgi wojskowej</a:t>
            </a:r>
            <a:r>
              <a:rPr lang="pl-PL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 startAt="15"/>
            </a:pP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 startAt="15"/>
            </a:pPr>
            <a:r>
              <a:rPr lang="pl-PL" spc="-10" dirty="0">
                <a:latin typeface="Arial" panose="020B0604020202020204" pitchFamily="34" charset="0"/>
                <a:ea typeface="Times New Roman" panose="02020603050405020304" pitchFamily="18" charset="0"/>
              </a:rPr>
              <a:t>Rozkaz wydaje się ustnie, na piśmie lub za pomocą sygnałów</a:t>
            </a:r>
            <a:r>
              <a:rPr lang="pl-PL" spc="-1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 startAt="15"/>
            </a:pP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 startAt="15"/>
            </a:pPr>
            <a:r>
              <a:rPr lang="pl-PL" dirty="0">
                <a:latin typeface="Arial" panose="020B0604020202020204" pitchFamily="34" charset="0"/>
                <a:ea typeface="Times New Roman" panose="02020603050405020304" pitchFamily="18" charset="0"/>
              </a:rPr>
              <a:t>Rozkaz może uchylić lub zmienić ten, kto go wydał lub – jeżeli dobro służby tego wymaga – jego przełożony, informując o tym poprzedniego rozkazodawcę</a:t>
            </a:r>
            <a:r>
              <a:rPr lang="pl-PL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 startAt="15"/>
            </a:pP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0080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962912" y="267888"/>
            <a:ext cx="69738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/>
              <a:t>Wydawanie i wykonywanie </a:t>
            </a:r>
            <a:r>
              <a:rPr lang="pl-PL" sz="2800" b="1" dirty="0" smtClean="0"/>
              <a:t>rozkazów (2)</a:t>
            </a:r>
            <a:r>
              <a:rPr lang="pl-PL" sz="28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pl-PL" sz="2800" b="1" dirty="0"/>
          </a:p>
        </p:txBody>
      </p:sp>
      <p:sp>
        <p:nvSpPr>
          <p:cNvPr id="4" name="Prostokąt 3"/>
          <p:cNvSpPr/>
          <p:nvPr/>
        </p:nvSpPr>
        <p:spPr>
          <a:xfrm>
            <a:off x="0" y="1005840"/>
            <a:ext cx="9144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/>
            </a:pP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SzPts val="1200"/>
              <a:buFont typeface="+mj-lt"/>
              <a:buAutoNum type="arabicPeriod" startAt="21"/>
            </a:pPr>
            <a:r>
              <a:rPr lang="pl-PL" dirty="0">
                <a:latin typeface="Arial" panose="020B0604020202020204" pitchFamily="34" charset="0"/>
                <a:ea typeface="Times New Roman" panose="02020603050405020304" pitchFamily="18" charset="0"/>
              </a:rPr>
              <a:t>Rozkaz musi być zwięzły, </a:t>
            </a:r>
            <a:r>
              <a:rPr lang="pl-PL" spc="-10" dirty="0">
                <a:latin typeface="Arial" panose="020B0604020202020204" pitchFamily="34" charset="0"/>
                <a:ea typeface="Times New Roman" panose="02020603050405020304" pitchFamily="18" charset="0"/>
              </a:rPr>
              <a:t>zrozumiały i</a:t>
            </a:r>
            <a:r>
              <a:rPr lang="pl-PL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pl-PL" spc="-10" dirty="0">
                <a:latin typeface="Arial" panose="020B0604020202020204" pitchFamily="34" charset="0"/>
                <a:ea typeface="Times New Roman" panose="02020603050405020304" pitchFamily="18" charset="0"/>
              </a:rPr>
              <a:t>wydany </a:t>
            </a:r>
            <a:r>
              <a:rPr lang="pl-PL" dirty="0">
                <a:latin typeface="Arial" panose="020B0604020202020204" pitchFamily="34" charset="0"/>
                <a:ea typeface="Times New Roman" panose="02020603050405020304" pitchFamily="18" charset="0"/>
              </a:rPr>
              <a:t>stanowczo.</a:t>
            </a:r>
            <a:endParaRPr lang="pl-PL" dirty="0"/>
          </a:p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 startAt="21"/>
            </a:pPr>
            <a:endParaRPr lang="pl-PL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 startAt="21"/>
            </a:pPr>
            <a:r>
              <a:rPr lang="pl-PL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Żołnierz </a:t>
            </a:r>
            <a:r>
              <a:rPr lang="pl-PL" dirty="0">
                <a:latin typeface="Arial" panose="020B0604020202020204" pitchFamily="34" charset="0"/>
                <a:ea typeface="Times New Roman" panose="02020603050405020304" pitchFamily="18" charset="0"/>
              </a:rPr>
              <a:t>po otrzymaniu rozkazu potwierdza to </a:t>
            </a:r>
            <a:r>
              <a:rPr lang="pl-PL" spc="-10" dirty="0">
                <a:latin typeface="Arial" panose="020B0604020202020204" pitchFamily="34" charset="0"/>
                <a:ea typeface="Times New Roman" panose="02020603050405020304" pitchFamily="18" charset="0"/>
              </a:rPr>
              <a:t>słowem </a:t>
            </a:r>
            <a:r>
              <a:rPr lang="pl-PL" b="1" spc="-10" dirty="0">
                <a:latin typeface="Arial" panose="020B0604020202020204" pitchFamily="34" charset="0"/>
                <a:ea typeface="Times New Roman" panose="02020603050405020304" pitchFamily="18" charset="0"/>
              </a:rPr>
              <a:t>„ROZKAZ”</a:t>
            </a:r>
            <a:r>
              <a:rPr lang="pl-PL" spc="-10" dirty="0">
                <a:latin typeface="Arial" panose="020B0604020202020204" pitchFamily="34" charset="0"/>
                <a:ea typeface="Times New Roman" panose="02020603050405020304" pitchFamily="18" charset="0"/>
              </a:rPr>
              <a:t> i wykonuje go</a:t>
            </a:r>
            <a:r>
              <a:rPr lang="pl-PL" dirty="0"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pl-PL" spc="-10" dirty="0">
                <a:latin typeface="Arial" panose="020B0604020202020204" pitchFamily="34" charset="0"/>
                <a:ea typeface="Times New Roman" panose="02020603050405020304" pitchFamily="18" charset="0"/>
              </a:rPr>
              <a:t>Przełożony</a:t>
            </a:r>
            <a:r>
              <a:rPr lang="pl-PL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pl-PL" spc="-10" dirty="0">
                <a:latin typeface="Arial" panose="020B0604020202020204" pitchFamily="34" charset="0"/>
                <a:ea typeface="Times New Roman" panose="02020603050405020304" pitchFamily="18" charset="0"/>
              </a:rPr>
              <a:t>może</a:t>
            </a:r>
            <a:r>
              <a:rPr lang="pl-PL" dirty="0">
                <a:latin typeface="Arial" panose="020B0604020202020204" pitchFamily="34" charset="0"/>
                <a:ea typeface="Times New Roman" panose="02020603050405020304" pitchFamily="18" charset="0"/>
              </a:rPr>
              <a:t> sprawdzić zrozumienie rozkazu</a:t>
            </a:r>
            <a:r>
              <a:rPr lang="pl-PL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 startAt="21"/>
            </a:pP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 startAt="21"/>
            </a:pPr>
            <a:r>
              <a:rPr lang="pl-PL" dirty="0">
                <a:latin typeface="Arial" panose="020B0604020202020204" pitchFamily="34" charset="0"/>
                <a:ea typeface="Times New Roman" panose="02020603050405020304" pitchFamily="18" charset="0"/>
              </a:rPr>
              <a:t>O wykonaniu rozkazu żołnierz melduje przełożonemu, który go wydał, jeśli przełożony nie zarządzi inaczej</a:t>
            </a:r>
            <a:r>
              <a:rPr lang="pl-PL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 startAt="21"/>
            </a:pP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 startAt="21"/>
            </a:pPr>
            <a:r>
              <a:rPr lang="pl-PL" dirty="0">
                <a:latin typeface="Arial" panose="020B0604020202020204" pitchFamily="34" charset="0"/>
                <a:ea typeface="Times New Roman" panose="02020603050405020304" pitchFamily="18" charset="0"/>
              </a:rPr>
              <a:t>Jeżeli przełożony stwierdził, że rozkaz nie został należycie wykonany, może nakazać powtórne jego wykonanie</a:t>
            </a:r>
            <a:r>
              <a:rPr lang="pl-PL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 startAt="21"/>
            </a:pP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 startAt="21"/>
            </a:pPr>
            <a:r>
              <a:rPr lang="pl-PL" dirty="0">
                <a:latin typeface="Arial" panose="020B0604020202020204" pitchFamily="34" charset="0"/>
                <a:ea typeface="Times New Roman" panose="02020603050405020304" pitchFamily="18" charset="0"/>
              </a:rPr>
              <a:t>Jeżeli podwładny otrzymał rozkaz bezpośrednio od przełożonego wyższego szczebla – wykonuje go i melduje o tym rozkazodawcy oraz swemu bezpośredniemu przełożonemu. Przełożony wyższego szczebla, który wydał rozkaz podwładnemu, jest zobowiązany zawiadomić o tym jego bezpośredniego przełożonego</a:t>
            </a:r>
            <a:r>
              <a:rPr lang="pl-PL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 startAt="21"/>
            </a:pP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7859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slajd_logo</Template>
  <TotalTime>213</TotalTime>
  <Words>1097</Words>
  <Application>Microsoft Office PowerPoint</Application>
  <PresentationFormat>Pokaz na ekranie (4:3)</PresentationFormat>
  <Paragraphs>107</Paragraphs>
  <Slides>15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1_Motyw pakietu Office</vt:lpstr>
      <vt:lpstr>Zapoznanie z podstawowymi zasadami żołnierskiego zachowania się.   Zasady zależności żołnierzy.   Zachowanie się żołnierzy w różnych sytuacjach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</vt:vector>
  </TitlesOfParts>
  <Company>WSOWL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Andrzej Sapich</dc:creator>
  <cp:lastModifiedBy>kuchtiak9584</cp:lastModifiedBy>
  <cp:revision>25</cp:revision>
  <dcterms:created xsi:type="dcterms:W3CDTF">2017-08-23T11:07:43Z</dcterms:created>
  <dcterms:modified xsi:type="dcterms:W3CDTF">2019-03-27T14:03:16Z</dcterms:modified>
</cp:coreProperties>
</file>