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60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6F2F9-8D68-4C76-AF5D-31B1AFA289CC}" type="datetimeFigureOut">
              <a:rPr lang="pl-PL" smtClean="0"/>
              <a:pPr/>
              <a:t>2019-03-29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6DA0D-9606-41D3-98B9-9859FB8930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589596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F7CC0-7F5C-4F98-8DBA-624131F58866}" type="datetimeFigureOut">
              <a:rPr lang="pl-PL" smtClean="0"/>
              <a:pPr/>
              <a:t>2019-03-29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FE849-CD91-4A45-958B-940A52F6B0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15413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E81EA-6291-4AFC-9B8D-F345E9662003}" type="datetime1">
              <a:rPr lang="pl-PL" smtClean="0"/>
              <a:pPr/>
              <a:t>2019-03-29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CA23D7-293B-44F2-971B-10F02D620D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102849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FE8FFB2-2B6F-45C8-94B0-AE53A443EA18}" type="datetime1">
              <a:rPr lang="pl-PL" smtClean="0"/>
              <a:pPr/>
              <a:t>2019-03-29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4CA23D7-293B-44F2-971B-10F02D620D5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43220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Documents and Settings\p.klimek\Pulpit\Nowy obra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522000" cy="6431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6"/>
          <p:cNvSpPr>
            <a:spLocks noChangeArrowheads="1"/>
          </p:cNvSpPr>
          <p:nvPr/>
        </p:nvSpPr>
        <p:spPr bwMode="auto">
          <a:xfrm>
            <a:off x="8280400" y="6597352"/>
            <a:ext cx="7521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dirty="0"/>
              <a:t>Str. </a:t>
            </a:r>
            <a:fld id="{C976A458-A459-4C1C-8DE0-D97A9A585FC9}" type="slidenum">
              <a:rPr lang="pl-PL" altLang="pl-PL" sz="1000" smtClean="0"/>
              <a:pPr eaLnBrk="1" hangingPunct="1"/>
              <a:t>‹#›</a:t>
            </a:fld>
            <a:r>
              <a:rPr lang="pl-PL" altLang="pl-PL" sz="1000" dirty="0" smtClean="0"/>
              <a:t>/15</a:t>
            </a:r>
            <a:endParaRPr lang="pl-PL" altLang="pl-PL" sz="1000" dirty="0"/>
          </a:p>
        </p:txBody>
      </p:sp>
      <p:pic>
        <p:nvPicPr>
          <p:cNvPr id="15" name="Picture 12" descr="LOGOSG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9241" y="39668"/>
            <a:ext cx="609263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4146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30.03.2019r\02_piesn_reprezentacyjna_wojska_polskiego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30.03.2019r\08_warszawianka.mp3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smofolkowe.pl/artykul/dobrze-nam-grasz-trebaczu-nasz-4705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30.03.2019r\12_haslo_wojska_polskiego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30.03.2019r\13f_spij_kolego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30.03.2019r\13h_pobudka.mp3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8224" y="1572768"/>
            <a:ext cx="8656320" cy="3472027"/>
          </a:xfrm>
        </p:spPr>
        <p:txBody>
          <a:bodyPr>
            <a:normAutofit fontScale="90000"/>
          </a:bodyPr>
          <a:lstStyle/>
          <a:p>
            <a:r>
              <a:rPr lang="pl-PL" sz="4000" b="1" dirty="0">
                <a:latin typeface="+mn-lt"/>
              </a:rPr>
              <a:t>Hymn państwowy, godło państwowe, flaga państwowa, ceremoniał wojskowy, sztandar wojskowy, pieśń reprezentacyjna wojska polskiego</a:t>
            </a:r>
            <a:r>
              <a:rPr lang="pl-PL" sz="4000" b="1" dirty="0" smtClean="0">
                <a:latin typeface="+mn-lt"/>
              </a:rPr>
              <a:t>, </a:t>
            </a:r>
            <a:r>
              <a:rPr lang="pl-PL" sz="4000" b="1" dirty="0">
                <a:latin typeface="+mn-lt"/>
              </a:rPr>
              <a:t>sygnały wojskowe, uroczystości organizowane z udziałem wojskowej asysty honorowej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382219" y="5775279"/>
            <a:ext cx="4563374" cy="660027"/>
          </a:xfrm>
        </p:spPr>
        <p:txBody>
          <a:bodyPr/>
          <a:lstStyle/>
          <a:p>
            <a:r>
              <a:rPr lang="pl-PL" b="1" dirty="0" smtClean="0"/>
              <a:t>mjr Roman KUCHTIAK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34576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30.03.2019r\p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0975"/>
            <a:ext cx="5080000" cy="3384550"/>
          </a:xfrm>
          <a:prstGeom prst="rect">
            <a:avLst/>
          </a:prstGeom>
          <a:noFill/>
        </p:spPr>
      </p:pic>
      <p:pic>
        <p:nvPicPr>
          <p:cNvPr id="1030" name="Picture 6" descr="D:\30.03.2019r\pocz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298" y="880913"/>
            <a:ext cx="4088921" cy="2727278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944995" y="198876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wojskowe.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304800" y="199783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537219" y="540553"/>
            <a:ext cx="5916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Poczet sztandarowy, poczet flagowy</a:t>
            </a:r>
            <a:endParaRPr lang="pl-PL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D:\30.03.2019r\poczet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761" y="1219409"/>
            <a:ext cx="2341563" cy="1641475"/>
          </a:xfrm>
          <a:prstGeom prst="rect">
            <a:avLst/>
          </a:prstGeom>
          <a:noFill/>
        </p:spPr>
      </p:pic>
      <p:pic>
        <p:nvPicPr>
          <p:cNvPr id="1027" name="Picture 3" descr="D:\30.03.2019r\p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62" y="1567402"/>
            <a:ext cx="3121025" cy="2066925"/>
          </a:xfrm>
          <a:prstGeom prst="rect">
            <a:avLst/>
          </a:prstGeom>
          <a:noFill/>
        </p:spPr>
      </p:pic>
      <p:pic>
        <p:nvPicPr>
          <p:cNvPr id="1032" name="Picture 8" descr="D:\30.03.2019r\poczet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3739" y="3580980"/>
            <a:ext cx="4085399" cy="2724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351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37961" y="207503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wojskowe.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304800" y="199783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105975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Pieśń Reprezentacyjna Wojska Polskiego</a:t>
            </a:r>
            <a:endParaRPr lang="pl-PL"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02_piesn_reprezentacyjna_wojska_polskie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70807" y="5572534"/>
            <a:ext cx="1000665" cy="805346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707366" y="1544129"/>
            <a:ext cx="55554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Legiony to żebracza nuta... – wersja </a:t>
            </a:r>
            <a:r>
              <a:rPr lang="pl-PL" b="1" dirty="0" err="1" smtClean="0"/>
              <a:t>Hałacińskiego</a:t>
            </a:r>
            <a:r>
              <a:rPr lang="pl-PL" b="1" dirty="0" smtClean="0"/>
              <a:t> (grudzień 1917) </a:t>
            </a:r>
          </a:p>
          <a:p>
            <a:endParaRPr lang="pl-PL" b="1" dirty="0" smtClean="0"/>
          </a:p>
          <a:p>
            <a:r>
              <a:rPr lang="pl-PL" i="1" dirty="0" err="1" smtClean="0"/>
              <a:t>Legjony</a:t>
            </a:r>
            <a:r>
              <a:rPr lang="pl-PL" i="1" dirty="0" smtClean="0"/>
              <a:t> to – żebracza nuta,</a:t>
            </a:r>
          </a:p>
          <a:p>
            <a:r>
              <a:rPr lang="pl-PL" i="1" dirty="0" err="1" smtClean="0"/>
              <a:t>Legjony</a:t>
            </a:r>
            <a:r>
              <a:rPr lang="pl-PL" i="1" dirty="0" smtClean="0"/>
              <a:t> to – ofiarny stos, </a:t>
            </a:r>
          </a:p>
          <a:p>
            <a:r>
              <a:rPr lang="pl-PL" i="1" dirty="0" err="1" smtClean="0"/>
              <a:t>Legjony</a:t>
            </a:r>
            <a:r>
              <a:rPr lang="pl-PL" i="1" dirty="0" smtClean="0"/>
              <a:t> to – żołnierska buta, </a:t>
            </a:r>
          </a:p>
          <a:p>
            <a:r>
              <a:rPr lang="pl-PL" i="1" dirty="0" err="1" smtClean="0"/>
              <a:t>Legjony</a:t>
            </a:r>
            <a:r>
              <a:rPr lang="pl-PL" i="1" dirty="0" smtClean="0"/>
              <a:t> to – straceńców los.</a:t>
            </a:r>
          </a:p>
          <a:p>
            <a:r>
              <a:rPr lang="pl-PL" i="1" dirty="0" smtClean="0"/>
              <a:t> </a:t>
            </a:r>
          </a:p>
          <a:p>
            <a:r>
              <a:rPr lang="pl-PL" i="1" dirty="0" smtClean="0"/>
              <a:t>My, Pierwsza Brygada, Strzelecka gromada, </a:t>
            </a:r>
          </a:p>
          <a:p>
            <a:r>
              <a:rPr lang="pl-PL" i="1" dirty="0" smtClean="0"/>
              <a:t>Na stos Rzuciliśmy swój życia los, Na stos, na stos!</a:t>
            </a:r>
          </a:p>
          <a:p>
            <a:r>
              <a:rPr lang="pl-PL" i="1" dirty="0" smtClean="0"/>
              <a:t> </a:t>
            </a:r>
          </a:p>
          <a:p>
            <a:r>
              <a:rPr lang="pl-PL" i="1" dirty="0" smtClean="0"/>
              <a:t>Nie chcemy już od was uznania, </a:t>
            </a:r>
          </a:p>
          <a:p>
            <a:r>
              <a:rPr lang="pl-PL" i="1" dirty="0" smtClean="0"/>
              <a:t>Ni waszych mów, ni waszych łez, </a:t>
            </a:r>
          </a:p>
          <a:p>
            <a:r>
              <a:rPr lang="pl-PL" i="1" dirty="0" smtClean="0"/>
              <a:t>Skończyły się dni kołatania</a:t>
            </a:r>
          </a:p>
          <a:p>
            <a:r>
              <a:rPr lang="pl-PL" i="1" dirty="0" smtClean="0"/>
              <a:t>Do waszych </a:t>
            </a:r>
            <a:r>
              <a:rPr lang="pl-PL" i="1" dirty="0" smtClean="0"/>
              <a:t>dusz! </a:t>
            </a:r>
            <a:r>
              <a:rPr lang="pl-PL" i="1" dirty="0" smtClean="0"/>
              <a:t>.…. was pies </a:t>
            </a:r>
            <a:r>
              <a:rPr lang="pl-PL" i="1" dirty="0" smtClean="0"/>
              <a:t>!</a:t>
            </a:r>
            <a:endParaRPr lang="pl-PL" i="1" dirty="0" smtClean="0"/>
          </a:p>
          <a:p>
            <a:endParaRPr lang="pl-PL" i="1" dirty="0" smtClean="0"/>
          </a:p>
          <a:p>
            <a:r>
              <a:rPr lang="pl-PL" b="1" dirty="0" smtClean="0"/>
              <a:t>(</a:t>
            </a:r>
            <a:r>
              <a:rPr lang="pl-PL" b="1" dirty="0" err="1" smtClean="0"/>
              <a:t>Terlago</a:t>
            </a:r>
            <a:r>
              <a:rPr lang="pl-PL" b="1" dirty="0" smtClean="0"/>
              <a:t> pod Trydentem, 11 grudnia 1917 roku)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5047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4391" y="121239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wojskowe.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304800" y="199783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2096219" y="583812"/>
            <a:ext cx="4934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Warszawianka</a:t>
            </a:r>
            <a:endParaRPr lang="pl-PL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08_warszawia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3190" y="6093096"/>
            <a:ext cx="424162" cy="42416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79894" y="1173193"/>
            <a:ext cx="780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Warszawianka 1831 roku</a:t>
            </a:r>
            <a:r>
              <a:rPr lang="pl-PL" dirty="0" smtClean="0"/>
              <a:t> to </a:t>
            </a:r>
            <a:r>
              <a:rPr lang="pl-PL" b="1" dirty="0" smtClean="0"/>
              <a:t>pieśń patriotyczna</a:t>
            </a:r>
            <a:r>
              <a:rPr lang="pl-PL" dirty="0" smtClean="0"/>
              <a:t> która powstała jak sugeruje jej tytuł w 1831 roku. Autorem oryginalnego tekstu w języku francuskim jest </a:t>
            </a:r>
            <a:r>
              <a:rPr lang="pl-PL" i="1" dirty="0" smtClean="0"/>
              <a:t>Kazimierz </a:t>
            </a:r>
            <a:r>
              <a:rPr lang="pl-PL" i="1" dirty="0" err="1" smtClean="0"/>
              <a:t>Delavigne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66890" y="2165230"/>
            <a:ext cx="43390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Tłumaczeniem tej </a:t>
            </a:r>
            <a:r>
              <a:rPr lang="pl-PL" b="1" dirty="0" smtClean="0"/>
              <a:t>pieśni</a:t>
            </a:r>
            <a:r>
              <a:rPr lang="pl-PL" dirty="0" smtClean="0"/>
              <a:t> zajął się </a:t>
            </a:r>
            <a:r>
              <a:rPr lang="pl-PL" i="1" dirty="0" smtClean="0"/>
              <a:t>Karol Sienkiewicz</a:t>
            </a:r>
            <a:r>
              <a:rPr lang="pl-PL" dirty="0" smtClean="0"/>
              <a:t>. </a:t>
            </a:r>
            <a:br>
              <a:rPr lang="pl-PL" dirty="0" smtClean="0"/>
            </a:br>
            <a:r>
              <a:rPr lang="pl-PL" dirty="0" smtClean="0"/>
              <a:t>W Polsce </a:t>
            </a:r>
            <a:r>
              <a:rPr lang="pl-PL" b="1" dirty="0" smtClean="0"/>
              <a:t>Warszawianka 1831roku</a:t>
            </a:r>
            <a:r>
              <a:rPr lang="pl-PL" dirty="0" smtClean="0"/>
              <a:t> śpiewana jest na melodię</a:t>
            </a:r>
            <a:r>
              <a:rPr lang="pl-PL" i="1" dirty="0" smtClean="0"/>
              <a:t> Karola Krupińskiego</a:t>
            </a:r>
            <a:r>
              <a:rPr lang="pl-PL" dirty="0" smtClean="0"/>
              <a:t>. </a:t>
            </a:r>
            <a:br>
              <a:rPr lang="pl-PL" dirty="0" smtClean="0"/>
            </a:br>
            <a:r>
              <a:rPr lang="pl-PL" b="1" dirty="0" smtClean="0"/>
              <a:t>Pieśń</a:t>
            </a:r>
            <a:r>
              <a:rPr lang="pl-PL" dirty="0" smtClean="0"/>
              <a:t> tę klasyfikuje się do </a:t>
            </a:r>
            <a:r>
              <a:rPr lang="pl-PL" i="1" dirty="0" smtClean="0"/>
              <a:t>pieśni legionowych</a:t>
            </a:r>
            <a:r>
              <a:rPr lang="pl-PL" dirty="0" smtClean="0"/>
              <a:t> gdyż to właśnie żołnierze śpiewali ja najczęściej.  </a:t>
            </a:r>
            <a:br>
              <a:rPr lang="pl-PL" dirty="0" smtClean="0"/>
            </a:br>
            <a:r>
              <a:rPr lang="pl-PL" b="1" dirty="0" smtClean="0"/>
              <a:t>Warszawianka 1831 roku</a:t>
            </a:r>
            <a:r>
              <a:rPr lang="pl-PL" dirty="0" smtClean="0"/>
              <a:t> była proponowana na hymn Polski jednak uznano ją za mało aktualną. To za jej sprawą </a:t>
            </a:r>
            <a:r>
              <a:rPr lang="pl-PL" i="1" dirty="0" smtClean="0"/>
              <a:t>Stanisław</a:t>
            </a:r>
            <a:endParaRPr lang="pl-PL" dirty="0"/>
          </a:p>
        </p:txBody>
      </p:sp>
      <p:pic>
        <p:nvPicPr>
          <p:cNvPr id="1026" name="Picture 2" descr="C:\Users\kuchtiak9584\Desktop\LA\warszawianka-1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233" y="2156605"/>
            <a:ext cx="4357778" cy="285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52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9116" y="207503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wojskowe.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304800" y="199783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285335" y="920242"/>
            <a:ext cx="631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Hasło Wojska Polskiego</a:t>
            </a:r>
            <a:endParaRPr lang="pl-PL"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15661" y="6262778"/>
            <a:ext cx="702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3"/>
              </a:rPr>
              <a:t>https://pismofolkowe.pl/artykul/dobrze-nam-grasz-trebaczu-nasz-4705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63900" y="496018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Sygnały podzielić można na dwie grupy: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– komendy i sygnały porządkowe,</a:t>
            </a:r>
            <a:br>
              <a:rPr lang="pl-PL" dirty="0" smtClean="0"/>
            </a:br>
            <a:r>
              <a:rPr lang="pl-PL" dirty="0" smtClean="0"/>
              <a:t>– komendy manewrów i pola walki oraz sygnały alarmowe.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0" y="1812241"/>
            <a:ext cx="8591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Zawołania.</a:t>
            </a:r>
            <a:r>
              <a:rPr lang="pl-PL" dirty="0" smtClean="0"/>
              <a:t> Spełniają dwojaką rolę – po pierwsze, jak pisze Lesław </a:t>
            </a:r>
            <a:r>
              <a:rPr lang="pl-PL" dirty="0" err="1" smtClean="0"/>
              <a:t>Kukawski</a:t>
            </a:r>
            <a:r>
              <a:rPr lang="pl-PL" dirty="0" smtClean="0"/>
              <a:t> , są to tak zwane sygnały wywoławcze (wzywają do niezwłocznego stawienia się w ustalonym miejscu). Po drugie – zawołanie można rozumieć jako sygnał swoisty dla danej jednostki wojskowej, stanowiący jej własność i grany podczas zbiórek, apeli i uroczystości, w których uczestniczyła ta formacja. W ten sposób rozumiane zawołanie porównać można do szlacheckich zawołań herbowych, właściwych danemu rodowi, używanych </a:t>
            </a:r>
            <a:br>
              <a:rPr lang="pl-PL" dirty="0" smtClean="0"/>
            </a:br>
            <a:r>
              <a:rPr lang="pl-PL" dirty="0" smtClean="0"/>
              <a:t>w niecodziennych, uroczystych sytuacjach.</a:t>
            </a:r>
          </a:p>
          <a:p>
            <a:r>
              <a:rPr lang="pl-PL" b="1" dirty="0" smtClean="0"/>
              <a:t>Hasło Wojska Polskiego</a:t>
            </a:r>
            <a:r>
              <a:rPr lang="pl-PL" dirty="0" smtClean="0"/>
              <a:t>, to sygnał do dziś powszechnie stosowany podczas wszelkiego typu uroczystości państwowych i wojskowych. Stanowi on swego rodzaju muzyczną wizytówkę Wojska Polskiego. </a:t>
            </a:r>
            <a:endParaRPr lang="pl-PL" dirty="0"/>
          </a:p>
        </p:txBody>
      </p:sp>
      <p:pic>
        <p:nvPicPr>
          <p:cNvPr id="14" name="12_haslo_wojska_polskie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36427" y="4997541"/>
            <a:ext cx="682954" cy="6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8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0874" y="147119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wojskowe.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304800" y="199783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1035170" y="609692"/>
            <a:ext cx="4727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3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Śpij kolego</a:t>
            </a:r>
            <a:endParaRPr lang="pl-PL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13f_spij_kole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1265" y="5566884"/>
            <a:ext cx="657075" cy="65707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1621767"/>
            <a:ext cx="334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„Śpij kolego w ciemnym grobie </a:t>
            </a:r>
            <a:br>
              <a:rPr lang="pl-PL" b="1" dirty="0" smtClean="0"/>
            </a:br>
            <a:r>
              <a:rPr lang="pl-PL" b="1" dirty="0" smtClean="0"/>
              <a:t>Niech się Polska przyśni Tobie…”</a:t>
            </a:r>
            <a:br>
              <a:rPr lang="pl-PL" b="1" dirty="0" smtClean="0"/>
            </a:br>
            <a:endParaRPr lang="pl-PL" b="1" dirty="0"/>
          </a:p>
        </p:txBody>
      </p:sp>
      <p:pic>
        <p:nvPicPr>
          <p:cNvPr id="2050" name="Picture 2" descr="C:\Users\kuchtiak9584\Desktop\LA\-Sitar-spij-kolego-_.t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461" y="2627282"/>
            <a:ext cx="3713042" cy="2698791"/>
          </a:xfrm>
          <a:prstGeom prst="rect">
            <a:avLst/>
          </a:prstGeom>
          <a:noFill/>
        </p:spPr>
      </p:pic>
      <p:pic>
        <p:nvPicPr>
          <p:cNvPr id="2051" name="Picture 3" descr="C:\Users\kuchtiak9584\Desktop\LA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8106" y="1203385"/>
            <a:ext cx="2863968" cy="2622143"/>
          </a:xfrm>
          <a:prstGeom prst="rect">
            <a:avLst/>
          </a:prstGeom>
          <a:noFill/>
        </p:spPr>
      </p:pic>
      <p:pic>
        <p:nvPicPr>
          <p:cNvPr id="2052" name="Picture 4" descr="C:\Users\kuchtiak9584\Desktop\LA\ODI1L3VfMS9jY19iNTYwNy9wL3dwL2ltYWdlLzIwMTItMDkvNjUwLzQ0Mi9ieWtvd25pYS1wYXAtMS1ycy5qcGc=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5290" y="3674852"/>
            <a:ext cx="4508559" cy="3183147"/>
          </a:xfrm>
          <a:prstGeom prst="rect">
            <a:avLst/>
          </a:prstGeom>
          <a:noFill/>
        </p:spPr>
      </p:pic>
      <p:pic>
        <p:nvPicPr>
          <p:cNvPr id="2053" name="Picture 5" descr="C:\Users\kuchtiak9584\Desktop\LA\pobrane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0128" y="1198712"/>
            <a:ext cx="2192008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63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chtiak9584\Desktop\LA\h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75" y="897148"/>
            <a:ext cx="5167221" cy="3875416"/>
          </a:xfrm>
          <a:prstGeom prst="rect">
            <a:avLst/>
          </a:prstGeom>
          <a:noFill/>
        </p:spPr>
      </p:pic>
      <p:sp>
        <p:nvSpPr>
          <p:cNvPr id="2" name="Prostokąt 1"/>
          <p:cNvSpPr/>
          <p:nvPr/>
        </p:nvSpPr>
        <p:spPr>
          <a:xfrm>
            <a:off x="0" y="5842337"/>
            <a:ext cx="8205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PYTANIA</a:t>
            </a:r>
            <a:r>
              <a:rPr lang="pl-PL" sz="60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5" name="13h_pobud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8518" y="5782544"/>
            <a:ext cx="631195" cy="631195"/>
          </a:xfrm>
          <a:prstGeom prst="rect">
            <a:avLst/>
          </a:prstGeom>
        </p:spPr>
      </p:pic>
      <p:pic>
        <p:nvPicPr>
          <p:cNvPr id="2050" name="Picture 2" descr="D:\sap1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1616" y="2583820"/>
            <a:ext cx="3444187" cy="2895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096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3776" y="4028039"/>
            <a:ext cx="7930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LITERATURA: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Regulamin ogólny Sił Zbrojnych RP, Szt. Gen. WP, Warszawa 2014.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Ceremoniał Wojskowy SZ RP, Dep. </a:t>
            </a:r>
            <a:r>
              <a:rPr lang="pl-PL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Wych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18/2015, Warszawa 2015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Ustawa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z dnia 31 stycznia 1980 r. o godle, barwach i hymnie Rzeczypospolitej Polskiej oraz o pieczęciach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państwowych.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Ustawa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z dnia 19 lutego 1993 r. o znakach Sił Zbrojnych Rzeczypospolitej Polskiej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93776" y="1470114"/>
            <a:ext cx="7382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ZAGADNIENIA: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1. Symbole narodowe. </a:t>
            </a:r>
          </a:p>
          <a:p>
            <a:pPr marL="228600" indent="-228600"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2. Symbole wojskowe. </a:t>
            </a:r>
            <a:endParaRPr lang="pl-P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0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2912" y="267888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narodowe.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129521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200"/>
            </a:pPr>
            <a:r>
              <a:rPr lang="pl-PL" sz="2000" spc="-10" dirty="0">
                <a:latin typeface="Arial" panose="020B0604020202020204" pitchFamily="34" charset="0"/>
                <a:ea typeface="Times New Roman" panose="02020603050405020304" pitchFamily="18" charset="0"/>
              </a:rPr>
              <a:t>Słowa hymnu – nazywanego Pieśnią Legionów Polskich we Włoszech – zostały napisane przez Józefa Wybickiego. Autor melodii, opartej na motywach ludowego mazurka (właściwie mazura) pozostaje nieznany. </a:t>
            </a:r>
            <a:endParaRPr lang="pl-PL" sz="2000" spc="-1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200"/>
            </a:pPr>
            <a:endParaRPr lang="pl-PL" sz="2000" spc="-1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SzPts val="1200"/>
            </a:pPr>
            <a:r>
              <a:rPr lang="pl-PL" sz="2000" spc="-1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Początkowo </a:t>
            </a:r>
            <a:r>
              <a:rPr lang="pl-PL" sz="2000" spc="-10" dirty="0">
                <a:latin typeface="Arial" panose="020B0604020202020204" pitchFamily="34" charset="0"/>
                <a:ea typeface="Times New Roman" panose="02020603050405020304" pitchFamily="18" charset="0"/>
              </a:rPr>
              <a:t>sądzono, że melodię tę skomponował książę Michał Kleofas Ogiński (twórca słynnego poloneza – Pożegnanie ojczyzny), potem materiały archiwalne temu zaprzeczyły i do dziś najczęściej autorzy śpiewników i prac naukowych podają określenie „melodia ludowa” (a niektórzy dodają do tego asekuracyjny znak zapytania).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04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2912" y="267888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narodowe.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0" y="1295216"/>
            <a:ext cx="396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/>
              <a:t>Jeszcze Polska nie zginęła,</a:t>
            </a:r>
            <a:br>
              <a:rPr lang="pl-PL" sz="2000" i="1" dirty="0"/>
            </a:br>
            <a:r>
              <a:rPr lang="pl-PL" sz="2000" i="1" dirty="0"/>
              <a:t>Kiedy my żyjemy.</a:t>
            </a:r>
            <a:br>
              <a:rPr lang="pl-PL" sz="2000" i="1" dirty="0"/>
            </a:br>
            <a:r>
              <a:rPr lang="pl-PL" sz="2000" i="1" dirty="0"/>
              <a:t>Co nam obca przemoc wzięła,</a:t>
            </a:r>
            <a:br>
              <a:rPr lang="pl-PL" sz="2000" i="1" dirty="0"/>
            </a:br>
            <a:r>
              <a:rPr lang="pl-PL" sz="2000" i="1" dirty="0"/>
              <a:t>Szablą odbierzemy.</a:t>
            </a:r>
            <a:br>
              <a:rPr lang="pl-PL" sz="2000" i="1" dirty="0"/>
            </a:br>
            <a:r>
              <a:rPr lang="pl-PL" sz="2000" i="1" dirty="0"/>
              <a:t/>
            </a:r>
            <a:br>
              <a:rPr lang="pl-PL" sz="2000" i="1" dirty="0"/>
            </a:br>
            <a:r>
              <a:rPr lang="pl-PL" sz="2000" i="1" dirty="0"/>
              <a:t>Marsz, marsz, Dąbrowski,</a:t>
            </a:r>
            <a:br>
              <a:rPr lang="pl-PL" sz="2000" i="1" dirty="0"/>
            </a:br>
            <a:r>
              <a:rPr lang="pl-PL" sz="2000" i="1" dirty="0"/>
              <a:t>Z ziemi włoskiej do Polski.</a:t>
            </a:r>
            <a:br>
              <a:rPr lang="pl-PL" sz="2000" i="1" dirty="0"/>
            </a:br>
            <a:r>
              <a:rPr lang="pl-PL" sz="2000" i="1" dirty="0"/>
              <a:t>Za twoim przewodem</a:t>
            </a:r>
            <a:br>
              <a:rPr lang="pl-PL" sz="2000" i="1" dirty="0"/>
            </a:br>
            <a:r>
              <a:rPr lang="pl-PL" sz="2000" i="1" dirty="0" err="1"/>
              <a:t>Złączym</a:t>
            </a:r>
            <a:r>
              <a:rPr lang="pl-PL" sz="2000" i="1" dirty="0"/>
              <a:t> się z narodem.</a:t>
            </a:r>
            <a:br>
              <a:rPr lang="pl-PL" sz="2000" i="1" dirty="0"/>
            </a:br>
            <a:r>
              <a:rPr lang="pl-PL" sz="2000" i="1" dirty="0"/>
              <a:t/>
            </a:r>
            <a:br>
              <a:rPr lang="pl-PL" sz="2000" i="1" dirty="0"/>
            </a:br>
            <a:r>
              <a:rPr lang="pl-PL" sz="2000" i="1" dirty="0" err="1"/>
              <a:t>Przejdziem</a:t>
            </a:r>
            <a:r>
              <a:rPr lang="pl-PL" sz="2000" i="1" dirty="0"/>
              <a:t> Wisłę, </a:t>
            </a:r>
            <a:r>
              <a:rPr lang="pl-PL" sz="2000" i="1" dirty="0" err="1"/>
              <a:t>przejdziem</a:t>
            </a:r>
            <a:r>
              <a:rPr lang="pl-PL" sz="2000" i="1" dirty="0"/>
              <a:t> Wartę,</a:t>
            </a:r>
            <a:br>
              <a:rPr lang="pl-PL" sz="2000" i="1" dirty="0"/>
            </a:br>
            <a:r>
              <a:rPr lang="pl-PL" sz="2000" i="1" dirty="0" err="1"/>
              <a:t>Będziem</a:t>
            </a:r>
            <a:r>
              <a:rPr lang="pl-PL" sz="2000" i="1" dirty="0"/>
              <a:t> Polakami.</a:t>
            </a:r>
            <a:br>
              <a:rPr lang="pl-PL" sz="2000" i="1" dirty="0"/>
            </a:br>
            <a:r>
              <a:rPr lang="pl-PL" sz="2000" i="1" dirty="0"/>
              <a:t>Dał nam przykład Bonaparte,</a:t>
            </a:r>
            <a:br>
              <a:rPr lang="pl-PL" sz="2000" i="1" dirty="0"/>
            </a:br>
            <a:r>
              <a:rPr lang="pl-PL" sz="2000" i="1" dirty="0"/>
              <a:t>Jak zwyciężać mamy.</a:t>
            </a:r>
            <a:br>
              <a:rPr lang="pl-PL" sz="2000" i="1" dirty="0"/>
            </a:br>
            <a:r>
              <a:rPr lang="pl-PL" sz="2000" i="1" dirty="0"/>
              <a:t/>
            </a:r>
            <a:br>
              <a:rPr lang="pl-PL" sz="2000" i="1" dirty="0"/>
            </a:br>
            <a:r>
              <a:rPr lang="pl-PL" sz="2000" i="1" dirty="0"/>
              <a:t>Marsz, marsz, Dąbrowski...</a:t>
            </a:r>
            <a:br>
              <a:rPr lang="pl-PL" sz="2000" i="1" dirty="0"/>
            </a:br>
            <a:r>
              <a:rPr lang="pl-PL" sz="2000" i="1" dirty="0"/>
              <a:t/>
            </a:r>
            <a:br>
              <a:rPr lang="pl-PL" sz="2000" i="1" dirty="0"/>
            </a:br>
            <a:endParaRPr lang="pl-PL" sz="2000" dirty="0"/>
          </a:p>
        </p:txBody>
      </p:sp>
      <p:sp>
        <p:nvSpPr>
          <p:cNvPr id="4" name="Prostokąt 3"/>
          <p:cNvSpPr/>
          <p:nvPr/>
        </p:nvSpPr>
        <p:spPr>
          <a:xfrm>
            <a:off x="4364735" y="129521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/>
              <a:t>Jak Czarniecki do Poznania</a:t>
            </a:r>
            <a:br>
              <a:rPr lang="pl-PL" i="1" dirty="0"/>
            </a:br>
            <a:r>
              <a:rPr lang="pl-PL" i="1" dirty="0"/>
              <a:t>Po szwedzkim zaborze,</a:t>
            </a:r>
            <a:br>
              <a:rPr lang="pl-PL" i="1" dirty="0"/>
            </a:br>
            <a:r>
              <a:rPr lang="pl-PL" i="1" dirty="0"/>
              <a:t>Dla ojczyzny ratowania</a:t>
            </a:r>
            <a:br>
              <a:rPr lang="pl-PL" i="1" dirty="0"/>
            </a:br>
            <a:r>
              <a:rPr lang="pl-PL" i="1" dirty="0"/>
              <a:t>Wrócim się przez morze.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Marsz, marsz, Dąbrowski...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Już tam ojciec do swej Basi</a:t>
            </a:r>
            <a:br>
              <a:rPr lang="pl-PL" i="1" dirty="0"/>
            </a:br>
            <a:r>
              <a:rPr lang="pl-PL" i="1" dirty="0"/>
              <a:t>Mówi zapłakany –</a:t>
            </a:r>
            <a:br>
              <a:rPr lang="pl-PL" i="1" dirty="0"/>
            </a:br>
            <a:r>
              <a:rPr lang="pl-PL" i="1" dirty="0"/>
              <a:t>Słuchaj jeno, pono nasi</a:t>
            </a:r>
            <a:br>
              <a:rPr lang="pl-PL" i="1" dirty="0"/>
            </a:br>
            <a:r>
              <a:rPr lang="pl-PL" i="1" dirty="0"/>
              <a:t>Biją w tarabany.</a:t>
            </a:r>
            <a:br>
              <a:rPr lang="pl-PL" i="1" dirty="0"/>
            </a:br>
            <a:r>
              <a:rPr lang="pl-PL" i="1" dirty="0"/>
              <a:t/>
            </a:r>
            <a:br>
              <a:rPr lang="pl-PL" i="1" dirty="0"/>
            </a:br>
            <a:r>
              <a:rPr lang="pl-PL" i="1" dirty="0"/>
              <a:t>Marsz, marsz, Dąbrowski...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648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77908" y="267888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narodowe.</a:t>
            </a:r>
            <a:endParaRPr lang="pl-PL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158496" y="2434524"/>
            <a:ext cx="87782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Według ustawy z dnia 31 stycznia 1980 r. o godle, barwach i hymnie Rzeczypospolitej Polskiej oraz o pieczęciach państwowych jest nią prostokątny płat tkaniny o barwach Rzeczypospolitej Polskiej i proporcji 5:8, umieszczony na maszcie. Zgodnie z art. 6 ust. 2 ustawy, za flagę Polski uważany jest także wariant z godłem Polski, umieszczonym pośrodku białego pasa.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1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34776" y="276514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narodowe.</a:t>
            </a:r>
            <a:endParaRPr lang="pl-PL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182880" y="2202979"/>
            <a:ext cx="87782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Barwy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Rzeczypospolitej Polskiej stanowią składniki flagi państwowej Rzeczypospolitej Polskiej. Ustawa stanowi, że barwami Rzeczypospolitej Polskiej są kolory biały i czerwony, ułożone w dwóch poziomych, równoległych pasach tej samej szerokości, z których górny jest koloru białego, a dolny koloru czerwonego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7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46919" y="233383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narodowe.</a:t>
            </a:r>
            <a:endParaRPr lang="pl-PL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158496" y="2074261"/>
            <a:ext cx="87782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Barwy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flagi złożone z dwóch poziomych pasów: białego oraz czerwonego są odwzorowaniem kolorystyki godła państwowego, który stanowi orzeł biały na czerwonym polu. Zgodnie z zasadami heraldyki pas górny reprezentuje białego orła, a dolny czerwone pole tarczy herbowej. Kolory te według symboliki używanej w heraldyce mają następujące znaczenie: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Koloru białego używa się w heraldyce jako reprezentację srebra. Oznacza on także wodę, a w zakresie wartości duchowych czystość i niepokalanie.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Kolor czerwony jest symbolem ognia i krwi, a z cnót oznacza odwagę 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waleczność.</a:t>
            </a:r>
            <a:endParaRPr lang="pl-PL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96754" y="250636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wojskowe.</a:t>
            </a:r>
            <a:endParaRPr lang="pl-PL" sz="2400" b="1" dirty="0"/>
          </a:p>
        </p:txBody>
      </p:sp>
      <p:sp>
        <p:nvSpPr>
          <p:cNvPr id="8" name="Prostokąt 7"/>
          <p:cNvSpPr/>
          <p:nvPr/>
        </p:nvSpPr>
        <p:spPr>
          <a:xfrm>
            <a:off x="158496" y="1452469"/>
            <a:ext cx="877823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Sztandar wojskowy</a:t>
            </a:r>
          </a:p>
          <a:p>
            <a:pPr algn="ctr">
              <a:spcAft>
                <a:spcPts val="0"/>
              </a:spcAft>
            </a:pPr>
            <a:endParaRPr lang="pl-PL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Sztandar jest znakiem jednostki wojskowej Sił Zbrojnych Rzeczypospolitej Polskiej. Jest on symbolem sławy wojennej i tradycji oraz wierności, honoru i męstwa, których Ojczyzna wymaga od swych żołnierzy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l-P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Obowiązkiem żołnierza jest bronić i strzec sztandaru jednostki wojskowej. </a:t>
            </a:r>
            <a:endParaRPr lang="pl-PL" sz="20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l-PL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pl-PL" sz="2000" u="sng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- W </a:t>
            </a:r>
            <a:r>
              <a:rPr lang="pl-PL" sz="2000" u="sng" dirty="0">
                <a:latin typeface="Arial" panose="020B0604020202020204" pitchFamily="34" charset="0"/>
                <a:ea typeface="Times New Roman" panose="02020603050405020304" pitchFamily="18" charset="0"/>
              </a:rPr>
              <a:t>razie utraty sztandaru wskutek słabości ducha bojowego, jednostka ulega rozformowaniu </a:t>
            </a:r>
            <a:endParaRPr lang="pl-PL" sz="2000" u="sng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pl-PL" sz="2000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4800" y="199783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190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34777" y="164371"/>
            <a:ext cx="6973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Symbole wojskowe.</a:t>
            </a:r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304800" y="1997839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1381" y="1342700"/>
            <a:ext cx="2829451" cy="470670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5681" y="1342699"/>
            <a:ext cx="3004302" cy="4706706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606231" y="738960"/>
            <a:ext cx="5916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Sztandar składa się z płata, głowicy, drzewca i szarfy </a:t>
            </a:r>
          </a:p>
        </p:txBody>
      </p:sp>
    </p:spTree>
    <p:extLst>
      <p:ext uri="{BB962C8B-B14F-4D97-AF65-F5344CB8AC3E}">
        <p14:creationId xmlns:p14="http://schemas.microsoft.com/office/powerpoint/2010/main" xmlns="" val="34138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slajd_logo</Template>
  <TotalTime>613</TotalTime>
  <Words>694</Words>
  <Application>Microsoft Office PowerPoint</Application>
  <PresentationFormat>Pokaz na ekranie (4:3)</PresentationFormat>
  <Paragraphs>70</Paragraphs>
  <Slides>15</Slides>
  <Notes>0</Notes>
  <HiddenSlides>0</HiddenSlides>
  <MMClips>5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1_Motyw pakietu Office</vt:lpstr>
      <vt:lpstr>Hymn państwowy, godło państwowe, flaga państwowa, ceremoniał wojskowy, sztandar wojskowy, pieśń reprezentacyjna wojska polskiego, sygnały wojskowe, uroczystości organizowane z udziałem wojskowej asysty honorowej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>WSOWL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Sapich</dc:creator>
  <cp:lastModifiedBy>kuchtiak9584</cp:lastModifiedBy>
  <cp:revision>49</cp:revision>
  <dcterms:created xsi:type="dcterms:W3CDTF">2017-08-23T11:07:43Z</dcterms:created>
  <dcterms:modified xsi:type="dcterms:W3CDTF">2019-03-29T11:43:56Z</dcterms:modified>
</cp:coreProperties>
</file>