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9" r:id="rId2"/>
    <p:sldId id="261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752" autoAdjust="0"/>
    <p:restoredTop sz="94660"/>
  </p:normalViewPr>
  <p:slideViewPr>
    <p:cSldViewPr snapToGrid="0">
      <p:cViewPr>
        <p:scale>
          <a:sx n="88" d="100"/>
          <a:sy n="88" d="100"/>
        </p:scale>
        <p:origin x="-118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6F2F9-8D68-4C76-AF5D-31B1AFA289CC}" type="datetimeFigureOut">
              <a:rPr lang="pl-PL" smtClean="0"/>
              <a:pPr/>
              <a:t>2019-03-28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6DA0D-9606-41D3-98B9-9859FB8930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7589596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F7CC0-7F5C-4F98-8DBA-624131F58866}" type="datetimeFigureOut">
              <a:rPr lang="pl-PL" smtClean="0"/>
              <a:pPr/>
              <a:t>2019-03-28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FE849-CD91-4A45-958B-940A52F6B0E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1541346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5E81EA-6291-4AFC-9B8D-F345E9662003}" type="datetime1">
              <a:rPr lang="pl-PL" smtClean="0"/>
              <a:pPr/>
              <a:t>2019-03-28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CA23D7-293B-44F2-971B-10F02D620D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102849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E8FFB2-2B6F-45C8-94B0-AE53A443EA18}" type="datetime1">
              <a:rPr lang="pl-PL" smtClean="0"/>
              <a:pPr/>
              <a:t>2019-03-28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CA23D7-293B-44F2-971B-10F02D620D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4322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C:\Documents and Settings\p.klimek\Pulpit\Nowy obraz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22000" cy="64311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rostokąt 6"/>
          <p:cNvSpPr>
            <a:spLocks noChangeArrowheads="1"/>
          </p:cNvSpPr>
          <p:nvPr/>
        </p:nvSpPr>
        <p:spPr bwMode="auto">
          <a:xfrm>
            <a:off x="8280400" y="6597352"/>
            <a:ext cx="7521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1000" dirty="0"/>
              <a:t>Str. </a:t>
            </a:r>
            <a:fld id="{C976A458-A459-4C1C-8DE0-D97A9A585FC9}" type="slidenum">
              <a:rPr lang="pl-PL" altLang="pl-PL" sz="1000" smtClean="0"/>
              <a:pPr eaLnBrk="1" hangingPunct="1"/>
              <a:t>‹#›</a:t>
            </a:fld>
            <a:r>
              <a:rPr lang="pl-PL" altLang="pl-PL" sz="1000" dirty="0" smtClean="0"/>
              <a:t>/11</a:t>
            </a:r>
            <a:endParaRPr lang="pl-PL" altLang="pl-PL" sz="1000" dirty="0"/>
          </a:p>
        </p:txBody>
      </p:sp>
      <p:pic>
        <p:nvPicPr>
          <p:cNvPr id="15" name="Picture 12" descr="LOGOSG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499241" y="39668"/>
            <a:ext cx="609263" cy="6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74146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68224" y="1572768"/>
            <a:ext cx="8717280" cy="3472027"/>
          </a:xfrm>
        </p:spPr>
        <p:txBody>
          <a:bodyPr>
            <a:normAutofit/>
          </a:bodyPr>
          <a:lstStyle/>
          <a:p>
            <a:r>
              <a:rPr lang="pl-PL" sz="4000" b="1" dirty="0">
                <a:latin typeface="+mn-lt"/>
              </a:rPr>
              <a:t>Prawa i obowiązki </a:t>
            </a:r>
            <a:r>
              <a:rPr lang="pl-PL" sz="4000" b="1" dirty="0" smtClean="0">
                <a:latin typeface="+mn-lt"/>
              </a:rPr>
              <a:t>żołnierza - </a:t>
            </a:r>
            <a:r>
              <a:rPr lang="pl-PL" sz="4000" b="1" dirty="0">
                <a:latin typeface="+mn-lt"/>
              </a:rPr>
              <a:t>obywatela, odpowiedzialność karna i dyscyplinarna za naruszenie prawa i dyscypliny wojskowej. Rodzaje, zasady oraz tryb udzielania wyróżnienia żołnierzom.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480560" y="6023001"/>
            <a:ext cx="4305300" cy="499719"/>
          </a:xfrm>
        </p:spPr>
        <p:txBody>
          <a:bodyPr/>
          <a:lstStyle/>
          <a:p>
            <a:r>
              <a:rPr lang="pl-PL" b="1" dirty="0" smtClean="0"/>
              <a:t>mjr Roman KUCHTIAK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xmlns="" val="345769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7"/>
            <a:ext cx="6973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Kodeks karny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062806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/>
              <a:t>Art. 318. </a:t>
            </a:r>
            <a:r>
              <a:rPr lang="pl-PL" sz="2400" dirty="0"/>
              <a:t>Nie popełnia przestępstwa żołnierz, który dopuszcza się czynu zabronionego będącego wykonaniem rozkazu, chyba że wykonując rozkaz umyślnie popełnia przestępstwo. </a:t>
            </a:r>
            <a:endParaRPr lang="pl-PL" sz="2400" dirty="0" smtClean="0"/>
          </a:p>
          <a:p>
            <a:endParaRPr lang="pl-PL" sz="2400" dirty="0"/>
          </a:p>
          <a:p>
            <a:r>
              <a:rPr lang="pl-PL" sz="2400" b="1" dirty="0"/>
              <a:t>Art. 319. </a:t>
            </a:r>
            <a:endParaRPr lang="pl-PL" sz="2400" b="1" dirty="0" smtClean="0"/>
          </a:p>
          <a:p>
            <a:r>
              <a:rPr lang="pl-PL" sz="2400" dirty="0" smtClean="0"/>
              <a:t>§ </a:t>
            </a:r>
            <a:r>
              <a:rPr lang="pl-PL" sz="2400" dirty="0"/>
              <a:t>1. Nie popełnia przestępstwa żołnierz, gdy w wypadku nieposłuszeństwa lub oporu stosuje środki niezbędne w celu wymuszenia posłuchu dla rozkazu, do którego wydania był uprawniony, jeżeli okoliczności wymagają natychmiastowego przeciwdziałania,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a </a:t>
            </a:r>
            <a:r>
              <a:rPr lang="pl-PL" sz="2400" dirty="0"/>
              <a:t>posłuchu dla rozkazu nie można osiągnąć w inny sposób. </a:t>
            </a:r>
            <a:endParaRPr lang="pl-PL" sz="2400" dirty="0" smtClean="0"/>
          </a:p>
          <a:p>
            <a:endParaRPr lang="pl-PL" sz="2400" dirty="0"/>
          </a:p>
          <a:p>
            <a:r>
              <a:rPr lang="pl-PL" sz="2400" dirty="0"/>
              <a:t>§ 2. W razie przekroczenia granic ostatecznej potrzeby sąd może zastosować nadzwyczajne złagodzenie kary. </a:t>
            </a:r>
          </a:p>
        </p:txBody>
      </p:sp>
    </p:spTree>
    <p:extLst>
      <p:ext uri="{BB962C8B-B14F-4D97-AF65-F5344CB8AC3E}">
        <p14:creationId xmlns:p14="http://schemas.microsoft.com/office/powerpoint/2010/main" xmlns="" val="366725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6448" y="1411986"/>
            <a:ext cx="820536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Zadania na naukę własną:</a:t>
            </a:r>
          </a:p>
          <a:p>
            <a:endParaRPr lang="pl-PL" sz="44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pl-PL" sz="36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- Zapoznać się z częścią wojskową Kodeksu Karnego (str. 115-125)</a:t>
            </a:r>
          </a:p>
        </p:txBody>
      </p:sp>
    </p:spTree>
    <p:extLst>
      <p:ext uri="{BB962C8B-B14F-4D97-AF65-F5344CB8AC3E}">
        <p14:creationId xmlns:p14="http://schemas.microsoft.com/office/powerpoint/2010/main" xmlns="" val="1410962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93776" y="4028039"/>
            <a:ext cx="7930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l-PL" b="1" dirty="0">
                <a:latin typeface="Arial" panose="020B0604020202020204" pitchFamily="34" charset="0"/>
                <a:ea typeface="Times New Roman" panose="02020603050405020304" pitchFamily="18" charset="0"/>
              </a:rPr>
              <a:t>LITERATURA: 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Ustawa z dnia 9 października 2009 r. o dyscyplinie wojskowej </a:t>
            </a:r>
            <a:r>
              <a:rPr lang="pl-PL" i="1" dirty="0"/>
              <a:t>(Dz. U. Nr 190, poz. 1474) </a:t>
            </a:r>
            <a:endParaRPr lang="pl-PL" i="1" dirty="0" smtClean="0"/>
          </a:p>
          <a:p>
            <a:r>
              <a:rPr lang="pl-PL" dirty="0"/>
              <a:t>2. </a:t>
            </a:r>
            <a:r>
              <a:rPr lang="pl-PL" dirty="0" smtClean="0"/>
              <a:t>  Ustawa </a:t>
            </a:r>
            <a:r>
              <a:rPr lang="pl-PL" dirty="0"/>
              <a:t>z dnia 6 czerwca 1997 r. - Kodeks karny </a:t>
            </a:r>
          </a:p>
        </p:txBody>
      </p:sp>
      <p:sp>
        <p:nvSpPr>
          <p:cNvPr id="3" name="Prostokąt 2"/>
          <p:cNvSpPr/>
          <p:nvPr/>
        </p:nvSpPr>
        <p:spPr>
          <a:xfrm>
            <a:off x="493776" y="1470114"/>
            <a:ext cx="73822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l-PL" b="1" dirty="0">
                <a:latin typeface="Arial" panose="020B0604020202020204" pitchFamily="34" charset="0"/>
                <a:ea typeface="Times New Roman" panose="02020603050405020304" pitchFamily="18" charset="0"/>
              </a:rPr>
              <a:t>ZAGADNIENIA: 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dirty="0"/>
              <a:t>Zasady odpowiedzialności dyscyplinarnej i wymierzanie kar dyscyplinarnych.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dirty="0"/>
              <a:t>Rodzaje kar dyscyplinarnych.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dirty="0"/>
              <a:t>Sposób wykonywania kar i środków dyscyplinarnych.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dirty="0"/>
              <a:t>Uprawnienia i obowiązki żołnierza w postępowaniu dyscyplinarnym.</a:t>
            </a:r>
          </a:p>
        </p:txBody>
      </p:sp>
    </p:spTree>
    <p:extLst>
      <p:ext uri="{BB962C8B-B14F-4D97-AF65-F5344CB8AC3E}">
        <p14:creationId xmlns:p14="http://schemas.microsoft.com/office/powerpoint/2010/main" xmlns="" val="360205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8"/>
            <a:ext cx="6973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Zasady odpowiedzialności dyscyplinarnej </a:t>
            </a: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i </a:t>
            </a:r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wymierzanie kar dyscyplinarnych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061729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/>
              <a:t>1. Odpowiedzialność </a:t>
            </a:r>
            <a:r>
              <a:rPr lang="pl-PL" sz="2000" dirty="0"/>
              <a:t>dyscyplinarną ponosi żołnierz, który popełnia przewinienie dyscyplinarne</a:t>
            </a:r>
            <a:r>
              <a:rPr lang="pl-PL" sz="2000" dirty="0" smtClean="0"/>
              <a:t>.</a:t>
            </a:r>
          </a:p>
          <a:p>
            <a:pPr marL="457200" indent="-457200">
              <a:buAutoNum type="arabicPeriod"/>
            </a:pPr>
            <a:endParaRPr lang="pl-PL" sz="2000" dirty="0"/>
          </a:p>
          <a:p>
            <a:r>
              <a:rPr lang="pl-PL" sz="2000" dirty="0"/>
              <a:t>2. Przewinienie dyscyplinarne może być popełnione zarówno umyślnie, jak i nieumyślnie</a:t>
            </a:r>
            <a:r>
              <a:rPr lang="pl-PL" sz="2000" dirty="0" smtClean="0"/>
              <a:t>.</a:t>
            </a:r>
          </a:p>
          <a:p>
            <a:endParaRPr lang="pl-PL" sz="2000" dirty="0"/>
          </a:p>
          <a:p>
            <a:r>
              <a:rPr lang="pl-PL" sz="2000" dirty="0"/>
              <a:t>3. Nie popełnia przewinienia dyscyplinarnego żołnierz, jeżeli nie można przypisać mu winy w czasie popełniania czynu</a:t>
            </a:r>
            <a:r>
              <a:rPr lang="pl-PL" sz="2000" dirty="0" smtClean="0"/>
              <a:t>.</a:t>
            </a:r>
          </a:p>
          <a:p>
            <a:endParaRPr lang="pl-PL" sz="2000" dirty="0"/>
          </a:p>
          <a:p>
            <a:r>
              <a:rPr lang="pl-PL" sz="2000" dirty="0"/>
              <a:t>4. Obwinionego uważa się za niewinnego, dopóki jego wina nie zostanie stwierdzona prawomocnym orzeczeniem organu orzekającego</a:t>
            </a:r>
            <a:r>
              <a:rPr lang="pl-PL" sz="2000" dirty="0" smtClean="0"/>
              <a:t>.</a:t>
            </a:r>
          </a:p>
          <a:p>
            <a:endParaRPr lang="pl-PL" sz="2000" dirty="0"/>
          </a:p>
          <a:p>
            <a:r>
              <a:rPr lang="pl-PL" sz="2000" dirty="0"/>
              <a:t>5. Niedające się usunąć wątpliwości rozstrzyga się na korzyść obwinionego</a:t>
            </a:r>
            <a:r>
              <a:rPr lang="pl-PL" sz="2000" dirty="0" smtClean="0"/>
              <a:t>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xmlns="" val="229304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8"/>
            <a:ext cx="6973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Zasady odpowiedzialności dyscyplinarnej </a:t>
            </a: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i </a:t>
            </a:r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wymierzanie kar </a:t>
            </a: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dyscyplinarnych (2)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295216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/>
              <a:t>Wymierzenie surowszej kary dyscyplinarnej albo zaostrzenie jej wymiaru lub zastosowanie surowszego rodzaju środka dyscyplinarnego albo zaostrzenie jego wymiaru lub zastosowanie większej liczby środków dyscyplinarnych może nastąpić, jeżeli:</a:t>
            </a:r>
          </a:p>
          <a:p>
            <a:endParaRPr lang="pl-PL" sz="2000" dirty="0" smtClean="0"/>
          </a:p>
          <a:p>
            <a:r>
              <a:rPr lang="pl-PL" sz="2000" dirty="0" smtClean="0"/>
              <a:t>1</a:t>
            </a:r>
            <a:r>
              <a:rPr lang="pl-PL" sz="2000" dirty="0"/>
              <a:t>) obwiniony działał wspólnie z innymi żołnierzami lub w obecności innych żołnierzy, a także w obecności podwładnego, wspólnie z nim lub na jego szkodę;</a:t>
            </a:r>
          </a:p>
          <a:p>
            <a:r>
              <a:rPr lang="pl-PL" sz="2000" dirty="0"/>
              <a:t>2) obwiniony znajdował się pod wpływem alkoholu, narkotyku lub innych podobnie działających substancji i środków;</a:t>
            </a:r>
          </a:p>
          <a:p>
            <a:r>
              <a:rPr lang="pl-PL" sz="2000" dirty="0"/>
              <a:t>3) działanie obwinionego nastąpiło z niskich pobudek lub jego czyn zasługuje na szczególne potępienie;</a:t>
            </a:r>
          </a:p>
          <a:p>
            <a:r>
              <a:rPr lang="pl-PL" sz="2000" dirty="0"/>
              <a:t>4) w następstwie przewinienia dyscyplinarnego zaistniały poważne skutki dla gotowości i zdolności bojowej oraz interesu Sił Zbrojnych Rzeczypospolitej Polskiej;</a:t>
            </a:r>
          </a:p>
          <a:p>
            <a:r>
              <a:rPr lang="pl-PL" sz="2000" dirty="0"/>
              <a:t>5) przewinienie dyscyplinarne zostało popełnione przed zatarciem ukarania za inne przewinienie dyscyplinarne</a:t>
            </a:r>
            <a:r>
              <a:rPr lang="pl-PL" sz="2000" dirty="0" smtClean="0"/>
              <a:t>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xmlns="" val="67135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8"/>
            <a:ext cx="6973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Zasady odpowiedzialności dyscyplinarnej </a:t>
            </a: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i </a:t>
            </a:r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wymierzanie kar </a:t>
            </a: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dyscyplinarnych (3)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295216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/>
              <a:t>Wymierzenie </a:t>
            </a:r>
            <a:r>
              <a:rPr lang="pl-PL" sz="2000" dirty="0"/>
              <a:t>łagodniejszej kary dyscyplinarnej albo zmniejszenie jej wymiaru lub zastosowanie lżejszego środka dyscyplinarnego albo zmniejszenie jego wymiaru lub zastosowanie mniejszej liczby środków dyscyplinarnych może nastąpić, jeżeli obwiniony</a:t>
            </a:r>
            <a:r>
              <a:rPr lang="pl-PL" sz="2000" dirty="0" smtClean="0"/>
              <a:t>:</a:t>
            </a:r>
          </a:p>
          <a:p>
            <a:endParaRPr lang="pl-PL" sz="2000" dirty="0"/>
          </a:p>
          <a:p>
            <a:pPr marL="457200" indent="-457200">
              <a:buAutoNum type="arabicParenR"/>
            </a:pPr>
            <a:r>
              <a:rPr lang="pl-PL" sz="2000" dirty="0" smtClean="0"/>
              <a:t>działał </a:t>
            </a:r>
            <a:r>
              <a:rPr lang="pl-PL" sz="2000" dirty="0"/>
              <a:t>nieumyślnie</a:t>
            </a:r>
            <a:r>
              <a:rPr lang="pl-PL" sz="2000" dirty="0" smtClean="0"/>
              <a:t>;</a:t>
            </a:r>
          </a:p>
          <a:p>
            <a:pPr marL="457200" indent="-457200">
              <a:buAutoNum type="arabicParenR"/>
            </a:pPr>
            <a:endParaRPr lang="pl-PL" sz="2000" dirty="0"/>
          </a:p>
          <a:p>
            <a:r>
              <a:rPr lang="pl-PL" sz="2000" dirty="0"/>
              <a:t>2) podjął starania o zmniejszenie skutków popełnionego czynu</a:t>
            </a:r>
            <a:r>
              <a:rPr lang="pl-PL" sz="2000" dirty="0" smtClean="0"/>
              <a:t>;</a:t>
            </a:r>
          </a:p>
          <a:p>
            <a:endParaRPr lang="pl-PL" sz="2000" dirty="0"/>
          </a:p>
          <a:p>
            <a:r>
              <a:rPr lang="pl-PL" sz="2000" dirty="0"/>
              <a:t>3) nie miał należytego </a:t>
            </a:r>
            <a:r>
              <a:rPr lang="pl-PL" sz="2000" dirty="0" smtClean="0"/>
              <a:t>doświadczenia </a:t>
            </a:r>
            <a:r>
              <a:rPr lang="pl-PL" sz="2000" dirty="0"/>
              <a:t>zawodowego w zakresie wykonywanej czynności służbowej</a:t>
            </a:r>
            <a:r>
              <a:rPr lang="pl-PL" sz="2000" dirty="0" smtClean="0"/>
              <a:t>;</a:t>
            </a:r>
          </a:p>
          <a:p>
            <a:endParaRPr lang="pl-PL" sz="2000" dirty="0"/>
          </a:p>
          <a:p>
            <a:r>
              <a:rPr lang="pl-PL" sz="2000" dirty="0"/>
              <a:t>4) ujawnił istotne i nieznane wcześniej okoliczności popełnienia przewinienia dyscyplinarnego</a:t>
            </a:r>
            <a:r>
              <a:rPr lang="pl-PL" sz="2000" dirty="0" smtClean="0"/>
              <a:t>;</a:t>
            </a:r>
          </a:p>
          <a:p>
            <a:endParaRPr lang="pl-PL" sz="2000" dirty="0"/>
          </a:p>
          <a:p>
            <a:r>
              <a:rPr lang="pl-PL" sz="2000" dirty="0"/>
              <a:t>5) złożył wniosek o dobrowolne poddanie się ukaraniu</a:t>
            </a:r>
            <a:r>
              <a:rPr lang="pl-PL" sz="2000" dirty="0" smtClean="0"/>
              <a:t>.</a:t>
            </a:r>
          </a:p>
        </p:txBody>
      </p:sp>
      <p:sp>
        <p:nvSpPr>
          <p:cNvPr id="8" name="Podtytu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52580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7"/>
            <a:ext cx="6973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Zasady odpowiedzialności dyscyplinarnej </a:t>
            </a: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i </a:t>
            </a:r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wymierzanie kar </a:t>
            </a: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dyscyplinarnych (4)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961966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/>
              <a:t>1. Za </a:t>
            </a:r>
            <a:r>
              <a:rPr lang="pl-PL" sz="2400" dirty="0"/>
              <a:t>popełnione przewinienie dyscyplinarne wymierza się tylko jedną karę dyscyplinarną</a:t>
            </a:r>
            <a:r>
              <a:rPr lang="pl-PL" sz="2400" dirty="0" smtClean="0"/>
              <a:t>.</a:t>
            </a:r>
          </a:p>
          <a:p>
            <a:pPr marL="457200" indent="-457200">
              <a:buAutoNum type="arabicPeriod"/>
            </a:pPr>
            <a:endParaRPr lang="pl-PL" sz="2400" dirty="0"/>
          </a:p>
          <a:p>
            <a:r>
              <a:rPr lang="pl-PL" sz="2400" dirty="0"/>
              <a:t>2. Za popełnienie kilku przewinień dyscyplinarnych wymierza się jedną karę dyscyplinarną odpowiednio surowszą</a:t>
            </a:r>
            <a:r>
              <a:rPr lang="pl-PL" sz="2400" dirty="0" smtClean="0"/>
              <a:t>.</a:t>
            </a:r>
          </a:p>
          <a:p>
            <a:endParaRPr lang="pl-PL" sz="2400" dirty="0"/>
          </a:p>
          <a:p>
            <a:r>
              <a:rPr lang="pl-PL" sz="2400" dirty="0"/>
              <a:t>3. Niezależnie od liczby przewinień dyscyplinarnych można zastosować jeden lub więcej środków </a:t>
            </a:r>
            <a:r>
              <a:rPr lang="pl-PL" sz="2400" dirty="0" smtClean="0"/>
              <a:t>dyscyplinarnych</a:t>
            </a:r>
            <a:endParaRPr lang="pl-PL" sz="2400" dirty="0"/>
          </a:p>
        </p:txBody>
      </p:sp>
      <p:sp>
        <p:nvSpPr>
          <p:cNvPr id="8" name="Podtytu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20333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7"/>
            <a:ext cx="6973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Rodzaje kar dyscyplinarnych.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062806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/>
              <a:t>Karami </a:t>
            </a:r>
            <a:r>
              <a:rPr lang="pl-PL" sz="2400" dirty="0"/>
              <a:t>dyscyplinarnymi są</a:t>
            </a:r>
            <a:r>
              <a:rPr lang="pl-PL" sz="2400" dirty="0" smtClean="0"/>
              <a:t>:</a:t>
            </a:r>
          </a:p>
          <a:p>
            <a:endParaRPr lang="pl-PL" sz="2400" dirty="0"/>
          </a:p>
          <a:p>
            <a:r>
              <a:rPr lang="pl-PL" sz="2400" dirty="0"/>
              <a:t>1) upomnienie;</a:t>
            </a:r>
          </a:p>
          <a:p>
            <a:r>
              <a:rPr lang="pl-PL" sz="2400" dirty="0"/>
              <a:t>2) nagana;</a:t>
            </a:r>
          </a:p>
          <a:p>
            <a:r>
              <a:rPr lang="pl-PL" sz="2400" dirty="0"/>
              <a:t>3) kara pieniężna;</a:t>
            </a:r>
          </a:p>
          <a:p>
            <a:r>
              <a:rPr lang="pl-PL" sz="2400" dirty="0"/>
              <a:t>4) ostrzeżenie o niepełnej przydatności na zajmowanym stanowisku służbowym;</a:t>
            </a:r>
          </a:p>
          <a:p>
            <a:r>
              <a:rPr lang="pl-PL" sz="2400" dirty="0"/>
              <a:t>5) odwołanie z zajmowanego stanowiska służbowego;</a:t>
            </a:r>
          </a:p>
          <a:p>
            <a:r>
              <a:rPr lang="pl-PL" sz="2400" dirty="0"/>
              <a:t>6) ostrzeżenie o niepełnej przydatności do służby kandydackiej, służby przygotowawczej, okresowej służby wojskowej albo do zawodowej służby wojskowej;</a:t>
            </a:r>
          </a:p>
          <a:p>
            <a:r>
              <a:rPr lang="pl-PL" sz="2400" dirty="0"/>
              <a:t>7) usunięcie ze służby kandydackiej, służby przygotowawczej, z okresowej służby wojskowej albo zawodowej służby wojskowej.</a:t>
            </a:r>
          </a:p>
        </p:txBody>
      </p:sp>
      <p:sp>
        <p:nvSpPr>
          <p:cNvPr id="8" name="Podtytu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1409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7"/>
            <a:ext cx="6973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Rodzaje kar dyscyplinarnych.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062806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/>
              <a:t>Karami </a:t>
            </a:r>
            <a:r>
              <a:rPr lang="pl-PL" sz="2400" dirty="0"/>
              <a:t>dyscyplinarnymi są</a:t>
            </a:r>
            <a:r>
              <a:rPr lang="pl-PL" sz="2400" dirty="0" smtClean="0"/>
              <a:t>:</a:t>
            </a:r>
          </a:p>
          <a:p>
            <a:endParaRPr lang="pl-PL" sz="2400" dirty="0"/>
          </a:p>
          <a:p>
            <a:r>
              <a:rPr lang="pl-PL" sz="2400" dirty="0"/>
              <a:t>1) upomnienie;</a:t>
            </a:r>
          </a:p>
          <a:p>
            <a:r>
              <a:rPr lang="pl-PL" sz="2400" dirty="0"/>
              <a:t>2) nagana;</a:t>
            </a:r>
          </a:p>
          <a:p>
            <a:r>
              <a:rPr lang="pl-PL" sz="2400" dirty="0"/>
              <a:t>3) kara pieniężna;</a:t>
            </a:r>
          </a:p>
          <a:p>
            <a:r>
              <a:rPr lang="pl-PL" sz="2400" dirty="0"/>
              <a:t>4) ostrzeżenie o niepełnej przydatności na zajmowanym stanowisku służbowym;</a:t>
            </a:r>
          </a:p>
          <a:p>
            <a:r>
              <a:rPr lang="pl-PL" sz="2400" dirty="0"/>
              <a:t>5) odwołanie z zajmowanego stanowiska służbowego;</a:t>
            </a:r>
          </a:p>
          <a:p>
            <a:r>
              <a:rPr lang="pl-PL" sz="2400" dirty="0"/>
              <a:t>6) ostrzeżenie o niepełnej przydatności do służby kandydackiej, służby przygotowawczej, okresowej służby wojskowej albo do zawodowej służby wojskowej;</a:t>
            </a:r>
          </a:p>
          <a:p>
            <a:r>
              <a:rPr lang="pl-PL" sz="2400" dirty="0"/>
              <a:t>7) usunięcie ze służby kandydackiej, służby przygotowawczej, z okresowej służby wojskowej albo zawodowej służby wojskowej.</a:t>
            </a:r>
          </a:p>
        </p:txBody>
      </p:sp>
    </p:spTree>
    <p:extLst>
      <p:ext uri="{BB962C8B-B14F-4D97-AF65-F5344CB8AC3E}">
        <p14:creationId xmlns:p14="http://schemas.microsoft.com/office/powerpoint/2010/main" xmlns="" val="148499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7"/>
            <a:ext cx="6973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Rodzaje kar dyscyplinarnych.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062806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 1. Środkami dyscyplinarnymi są</a:t>
            </a:r>
            <a:r>
              <a:rPr lang="pl-PL" sz="2400" dirty="0" smtClean="0"/>
              <a:t>:</a:t>
            </a:r>
          </a:p>
          <a:p>
            <a:endParaRPr lang="pl-PL" sz="2400" dirty="0"/>
          </a:p>
          <a:p>
            <a:r>
              <a:rPr lang="pl-PL" sz="2400" dirty="0"/>
              <a:t>1) zobowiązanie do przeproszenia pokrzywdzonego;</a:t>
            </a:r>
          </a:p>
          <a:p>
            <a:r>
              <a:rPr lang="pl-PL" sz="2400" dirty="0"/>
              <a:t>2) zobowiązanie do wykonania dodatkowych zadań służbowych;</a:t>
            </a:r>
          </a:p>
          <a:p>
            <a:r>
              <a:rPr lang="pl-PL" sz="2400" dirty="0"/>
              <a:t>3) zobowiązanie do naprawienia wyrządzonej szkody;</a:t>
            </a:r>
          </a:p>
          <a:p>
            <a:r>
              <a:rPr lang="pl-PL" sz="2400" dirty="0"/>
              <a:t>4) pozbawienie prawa do noszenia odznaki honorowej lub odznaki tytułu honorowego oraz udziału w uroczystościach wojskowych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i </a:t>
            </a:r>
            <a:r>
              <a:rPr lang="pl-PL" sz="2400" dirty="0"/>
              <a:t>państwowych z udziałem wojska;</a:t>
            </a:r>
          </a:p>
          <a:p>
            <a:r>
              <a:rPr lang="pl-PL" sz="2400" dirty="0"/>
              <a:t>5) podanie informacji o ukaraniu do wiadomości innych osób</a:t>
            </a:r>
            <a:r>
              <a:rPr lang="pl-PL" sz="2400" dirty="0" smtClean="0"/>
              <a:t>.</a:t>
            </a:r>
          </a:p>
          <a:p>
            <a:endParaRPr lang="pl-PL" sz="2400" dirty="0"/>
          </a:p>
          <a:p>
            <a:r>
              <a:rPr lang="pl-PL" sz="2400" dirty="0"/>
              <a:t>2. Środek dyscyplinarny można zastosować samoistnie albo obok kary dyscyplinarnej.</a:t>
            </a:r>
          </a:p>
        </p:txBody>
      </p:sp>
    </p:spTree>
    <p:extLst>
      <p:ext uri="{BB962C8B-B14F-4D97-AF65-F5344CB8AC3E}">
        <p14:creationId xmlns:p14="http://schemas.microsoft.com/office/powerpoint/2010/main" xmlns="" val="295546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slajd_logo</Template>
  <TotalTime>311</TotalTime>
  <Words>682</Words>
  <Application>Microsoft Office PowerPoint</Application>
  <PresentationFormat>Pokaz na ekranie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1_Motyw pakietu Office</vt:lpstr>
      <vt:lpstr>Prawa i obowiązki żołnierza - obywatela, odpowiedzialność karna i dyscyplinarna za naruszenie prawa i dyscypliny wojskowej. Rodzaje, zasady oraz tryb udzielania wyróżnienia żołnierzom.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</vt:vector>
  </TitlesOfParts>
  <Company>WSOWL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Andrzej Sapich</dc:creator>
  <cp:lastModifiedBy>kuchtiak9584</cp:lastModifiedBy>
  <cp:revision>35</cp:revision>
  <dcterms:created xsi:type="dcterms:W3CDTF">2017-08-23T11:07:43Z</dcterms:created>
  <dcterms:modified xsi:type="dcterms:W3CDTF">2019-03-28T08:18:39Z</dcterms:modified>
</cp:coreProperties>
</file>