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1" r:id="rId3"/>
    <p:sldId id="260" r:id="rId4"/>
    <p:sldId id="263" r:id="rId5"/>
    <p:sldId id="270" r:id="rId6"/>
    <p:sldId id="271" r:id="rId7"/>
    <p:sldId id="272" r:id="rId8"/>
    <p:sldId id="273" r:id="rId9"/>
    <p:sldId id="274" r:id="rId10"/>
    <p:sldId id="276" r:id="rId11"/>
    <p:sldId id="275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7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8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2F9-8D68-4C76-AF5D-31B1AFA289CC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6DA0D-9606-41D3-98B9-9859FB893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589596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F7CC0-7F5C-4F98-8DBA-624131F58866}" type="datetimeFigureOut">
              <a:rPr lang="pl-PL" smtClean="0"/>
              <a:pPr/>
              <a:t>2019-03-28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FE849-CD91-4A45-958B-940A52F6B0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5413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E81EA-6291-4AFC-9B8D-F345E9662003}" type="datetime1">
              <a:rPr lang="pl-PL" smtClean="0"/>
              <a:pPr/>
              <a:t>2019-03-28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A23D7-293B-44F2-971B-10F02D620D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02849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E8FFB2-2B6F-45C8-94B0-AE53A443EA18}" type="datetime1">
              <a:rPr lang="pl-PL" smtClean="0"/>
              <a:pPr/>
              <a:t>2019-03-28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CA23D7-293B-44F2-971B-10F02D620D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432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Documents and Settings\p.klimek\Pulpit\Nowy obra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22000" cy="6431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6"/>
          <p:cNvSpPr>
            <a:spLocks noChangeArrowheads="1"/>
          </p:cNvSpPr>
          <p:nvPr/>
        </p:nvSpPr>
        <p:spPr bwMode="auto">
          <a:xfrm>
            <a:off x="8280400" y="6597352"/>
            <a:ext cx="75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dirty="0"/>
              <a:t>Str. </a:t>
            </a:r>
            <a:fld id="{C976A458-A459-4C1C-8DE0-D97A9A585FC9}" type="slidenum">
              <a:rPr lang="pl-PL" altLang="pl-PL" sz="1000" smtClean="0"/>
              <a:pPr eaLnBrk="1" hangingPunct="1"/>
              <a:t>‹#›</a:t>
            </a:fld>
            <a:r>
              <a:rPr lang="pl-PL" altLang="pl-PL" sz="1000" dirty="0" smtClean="0"/>
              <a:t>/24</a:t>
            </a:r>
            <a:endParaRPr lang="pl-PL" altLang="pl-PL" sz="1000" dirty="0"/>
          </a:p>
        </p:txBody>
      </p:sp>
      <p:pic>
        <p:nvPicPr>
          <p:cNvPr id="15" name="Picture 12" descr="LOGOSG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9241" y="39668"/>
            <a:ext cx="609263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146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8224" y="1572769"/>
            <a:ext cx="8717280" cy="1855545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+mn-lt"/>
              </a:rPr>
              <a:t>Ogólne zasady prowadzenia działań taktycznych </a:t>
            </a:r>
            <a:r>
              <a:rPr lang="pl-PL" sz="4000" b="1" dirty="0" smtClean="0">
                <a:latin typeface="+mn-lt"/>
              </a:rPr>
              <a:t>przez  </a:t>
            </a:r>
            <a:r>
              <a:rPr lang="pl-PL" sz="4000" b="1" dirty="0">
                <a:latin typeface="+mn-lt"/>
              </a:rPr>
              <a:t>pododdziały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25483" y="5905394"/>
            <a:ext cx="5818517" cy="607549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mjr Roman KUCHTIAK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576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Organizacja, uzbrojenie, wyposażenie drużyny </a:t>
            </a: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plutonu zmechanizowanego (zmotoryzowanego).</a:t>
            </a:r>
            <a:endParaRPr lang="pl-PL" sz="2200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90703" y="1959556"/>
            <a:ext cx="4884738" cy="2886075"/>
            <a:chOff x="1872" y="3249"/>
            <a:chExt cx="7693" cy="4547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872" y="6488"/>
              <a:ext cx="1979" cy="1308"/>
            </a:xfrm>
            <a:prstGeom prst="rect">
              <a:avLst/>
            </a:prstGeom>
            <a:noFill/>
            <a:ln w="3111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872" y="6488"/>
              <a:ext cx="1979" cy="1308"/>
            </a:xfrm>
            <a:custGeom>
              <a:avLst/>
              <a:gdLst>
                <a:gd name="T0" fmla="*/ 1979 w 1979"/>
                <a:gd name="T1" fmla="*/ 1308 h 1308"/>
                <a:gd name="T2" fmla="*/ 0 w 1979"/>
                <a:gd name="T3" fmla="*/ 0 h 1308"/>
                <a:gd name="T4" fmla="*/ 1979 w 1979"/>
                <a:gd name="T5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9" h="1308">
                  <a:moveTo>
                    <a:pt x="1979" y="1308"/>
                  </a:moveTo>
                  <a:lnTo>
                    <a:pt x="0" y="0"/>
                  </a:lnTo>
                  <a:lnTo>
                    <a:pt x="1979" y="1308"/>
                  </a:lnTo>
                </a:path>
              </a:pathLst>
            </a:custGeom>
            <a:noFill/>
            <a:ln w="3111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1872" y="6488"/>
              <a:ext cx="1979" cy="1308"/>
            </a:xfrm>
            <a:prstGeom prst="line">
              <a:avLst/>
            </a:prstGeom>
            <a:noFill/>
            <a:ln w="3111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126" y="6647"/>
              <a:ext cx="1471" cy="979"/>
            </a:xfrm>
            <a:custGeom>
              <a:avLst/>
              <a:gdLst>
                <a:gd name="T0" fmla="*/ 1111 w 1471"/>
                <a:gd name="T1" fmla="*/ 979 h 979"/>
                <a:gd name="T2" fmla="*/ 1228 w 1471"/>
                <a:gd name="T3" fmla="*/ 968 h 979"/>
                <a:gd name="T4" fmla="*/ 1325 w 1471"/>
                <a:gd name="T5" fmla="*/ 904 h 979"/>
                <a:gd name="T6" fmla="*/ 1403 w 1471"/>
                <a:gd name="T7" fmla="*/ 819 h 979"/>
                <a:gd name="T8" fmla="*/ 1462 w 1471"/>
                <a:gd name="T9" fmla="*/ 702 h 979"/>
                <a:gd name="T10" fmla="*/ 1471 w 1471"/>
                <a:gd name="T11" fmla="*/ 585 h 979"/>
                <a:gd name="T12" fmla="*/ 1471 w 1471"/>
                <a:gd name="T13" fmla="*/ 404 h 979"/>
                <a:gd name="T14" fmla="*/ 1462 w 1471"/>
                <a:gd name="T15" fmla="*/ 277 h 979"/>
                <a:gd name="T16" fmla="*/ 1403 w 1471"/>
                <a:gd name="T17" fmla="*/ 170 h 979"/>
                <a:gd name="T18" fmla="*/ 1325 w 1471"/>
                <a:gd name="T19" fmla="*/ 85 h 979"/>
                <a:gd name="T20" fmla="*/ 1228 w 1471"/>
                <a:gd name="T21" fmla="*/ 21 h 979"/>
                <a:gd name="T22" fmla="*/ 1111 w 1471"/>
                <a:gd name="T23" fmla="*/ 0 h 979"/>
                <a:gd name="T24" fmla="*/ 360 w 1471"/>
                <a:gd name="T25" fmla="*/ 0 h 979"/>
                <a:gd name="T26" fmla="*/ 253 w 1471"/>
                <a:gd name="T27" fmla="*/ 21 h 979"/>
                <a:gd name="T28" fmla="*/ 146 w 1471"/>
                <a:gd name="T29" fmla="*/ 85 h 979"/>
                <a:gd name="T30" fmla="*/ 68 w 1471"/>
                <a:gd name="T31" fmla="*/ 170 h 979"/>
                <a:gd name="T32" fmla="*/ 19 w 1471"/>
                <a:gd name="T33" fmla="*/ 277 h 979"/>
                <a:gd name="T34" fmla="*/ 0 w 1471"/>
                <a:gd name="T35" fmla="*/ 404 h 979"/>
                <a:gd name="T36" fmla="*/ 0 w 1471"/>
                <a:gd name="T37" fmla="*/ 585 h 979"/>
                <a:gd name="T38" fmla="*/ 19 w 1471"/>
                <a:gd name="T39" fmla="*/ 702 h 979"/>
                <a:gd name="T40" fmla="*/ 68 w 1471"/>
                <a:gd name="T41" fmla="*/ 819 h 979"/>
                <a:gd name="T42" fmla="*/ 146 w 1471"/>
                <a:gd name="T43" fmla="*/ 904 h 979"/>
                <a:gd name="T44" fmla="*/ 253 w 1471"/>
                <a:gd name="T45" fmla="*/ 968 h 979"/>
                <a:gd name="T46" fmla="*/ 360 w 1471"/>
                <a:gd name="T47" fmla="*/ 979 h 979"/>
                <a:gd name="T48" fmla="*/ 1111 w 1471"/>
                <a:gd name="T4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1" h="979">
                  <a:moveTo>
                    <a:pt x="1111" y="979"/>
                  </a:moveTo>
                  <a:lnTo>
                    <a:pt x="1228" y="968"/>
                  </a:lnTo>
                  <a:lnTo>
                    <a:pt x="1325" y="904"/>
                  </a:lnTo>
                  <a:lnTo>
                    <a:pt x="1403" y="819"/>
                  </a:lnTo>
                  <a:lnTo>
                    <a:pt x="1462" y="702"/>
                  </a:lnTo>
                  <a:lnTo>
                    <a:pt x="1471" y="585"/>
                  </a:lnTo>
                  <a:lnTo>
                    <a:pt x="1471" y="404"/>
                  </a:lnTo>
                  <a:lnTo>
                    <a:pt x="1462" y="277"/>
                  </a:lnTo>
                  <a:lnTo>
                    <a:pt x="1403" y="170"/>
                  </a:lnTo>
                  <a:lnTo>
                    <a:pt x="1325" y="85"/>
                  </a:lnTo>
                  <a:lnTo>
                    <a:pt x="1228" y="21"/>
                  </a:lnTo>
                  <a:lnTo>
                    <a:pt x="1111" y="0"/>
                  </a:lnTo>
                  <a:lnTo>
                    <a:pt x="360" y="0"/>
                  </a:lnTo>
                  <a:lnTo>
                    <a:pt x="253" y="21"/>
                  </a:lnTo>
                  <a:lnTo>
                    <a:pt x="146" y="85"/>
                  </a:lnTo>
                  <a:lnTo>
                    <a:pt x="68" y="170"/>
                  </a:lnTo>
                  <a:lnTo>
                    <a:pt x="19" y="277"/>
                  </a:lnTo>
                  <a:lnTo>
                    <a:pt x="0" y="404"/>
                  </a:lnTo>
                  <a:lnTo>
                    <a:pt x="0" y="585"/>
                  </a:lnTo>
                  <a:lnTo>
                    <a:pt x="19" y="702"/>
                  </a:lnTo>
                  <a:lnTo>
                    <a:pt x="68" y="819"/>
                  </a:lnTo>
                  <a:lnTo>
                    <a:pt x="146" y="904"/>
                  </a:lnTo>
                  <a:lnTo>
                    <a:pt x="253" y="968"/>
                  </a:lnTo>
                  <a:lnTo>
                    <a:pt x="360" y="979"/>
                  </a:lnTo>
                  <a:lnTo>
                    <a:pt x="1111" y="979"/>
                  </a:lnTo>
                </a:path>
              </a:pathLst>
            </a:custGeom>
            <a:noFill/>
            <a:ln w="3111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808" y="6200"/>
              <a:ext cx="156" cy="149"/>
            </a:xfrm>
            <a:custGeom>
              <a:avLst/>
              <a:gdLst>
                <a:gd name="T0" fmla="*/ 10 w 156"/>
                <a:gd name="T1" fmla="*/ 32 h 149"/>
                <a:gd name="T2" fmla="*/ 49 w 156"/>
                <a:gd name="T3" fmla="*/ 0 h 149"/>
                <a:gd name="T4" fmla="*/ 97 w 156"/>
                <a:gd name="T5" fmla="*/ 0 h 149"/>
                <a:gd name="T6" fmla="*/ 146 w 156"/>
                <a:gd name="T7" fmla="*/ 22 h 149"/>
                <a:gd name="T8" fmla="*/ 156 w 156"/>
                <a:gd name="T9" fmla="*/ 64 h 149"/>
                <a:gd name="T10" fmla="*/ 146 w 156"/>
                <a:gd name="T11" fmla="*/ 117 h 149"/>
                <a:gd name="T12" fmla="*/ 107 w 156"/>
                <a:gd name="T13" fmla="*/ 149 h 149"/>
                <a:gd name="T14" fmla="*/ 68 w 156"/>
                <a:gd name="T15" fmla="*/ 149 h 149"/>
                <a:gd name="T16" fmla="*/ 19 w 156"/>
                <a:gd name="T17" fmla="*/ 128 h 149"/>
                <a:gd name="T18" fmla="*/ 0 w 156"/>
                <a:gd name="T19" fmla="*/ 86 h 149"/>
                <a:gd name="T20" fmla="*/ 10 w 156"/>
                <a:gd name="T21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9">
                  <a:moveTo>
                    <a:pt x="10" y="32"/>
                  </a:moveTo>
                  <a:lnTo>
                    <a:pt x="49" y="0"/>
                  </a:lnTo>
                  <a:lnTo>
                    <a:pt x="97" y="0"/>
                  </a:lnTo>
                  <a:lnTo>
                    <a:pt x="146" y="22"/>
                  </a:lnTo>
                  <a:lnTo>
                    <a:pt x="156" y="64"/>
                  </a:lnTo>
                  <a:lnTo>
                    <a:pt x="146" y="117"/>
                  </a:lnTo>
                  <a:lnTo>
                    <a:pt x="107" y="149"/>
                  </a:lnTo>
                  <a:lnTo>
                    <a:pt x="68" y="149"/>
                  </a:lnTo>
                  <a:lnTo>
                    <a:pt x="19" y="128"/>
                  </a:lnTo>
                  <a:lnTo>
                    <a:pt x="0" y="86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6912" y="6488"/>
              <a:ext cx="1979" cy="1308"/>
            </a:xfrm>
            <a:prstGeom prst="rect">
              <a:avLst/>
            </a:prstGeom>
            <a:noFill/>
            <a:ln w="3111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912" y="6488"/>
              <a:ext cx="1979" cy="1308"/>
            </a:xfrm>
            <a:custGeom>
              <a:avLst/>
              <a:gdLst>
                <a:gd name="T0" fmla="*/ 1979 w 1979"/>
                <a:gd name="T1" fmla="*/ 1308 h 1308"/>
                <a:gd name="T2" fmla="*/ 0 w 1979"/>
                <a:gd name="T3" fmla="*/ 0 h 1308"/>
                <a:gd name="T4" fmla="*/ 1979 w 1979"/>
                <a:gd name="T5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9" h="1308">
                  <a:moveTo>
                    <a:pt x="1979" y="1308"/>
                  </a:moveTo>
                  <a:lnTo>
                    <a:pt x="0" y="0"/>
                  </a:lnTo>
                  <a:lnTo>
                    <a:pt x="1979" y="1308"/>
                  </a:lnTo>
                </a:path>
              </a:pathLst>
            </a:custGeom>
            <a:noFill/>
            <a:ln w="3111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6912" y="6488"/>
              <a:ext cx="1979" cy="1308"/>
            </a:xfrm>
            <a:prstGeom prst="line">
              <a:avLst/>
            </a:prstGeom>
            <a:noFill/>
            <a:ln w="3111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166" y="6647"/>
              <a:ext cx="1471" cy="979"/>
            </a:xfrm>
            <a:custGeom>
              <a:avLst/>
              <a:gdLst>
                <a:gd name="T0" fmla="*/ 1111 w 1471"/>
                <a:gd name="T1" fmla="*/ 979 h 979"/>
                <a:gd name="T2" fmla="*/ 1228 w 1471"/>
                <a:gd name="T3" fmla="*/ 968 h 979"/>
                <a:gd name="T4" fmla="*/ 1325 w 1471"/>
                <a:gd name="T5" fmla="*/ 904 h 979"/>
                <a:gd name="T6" fmla="*/ 1403 w 1471"/>
                <a:gd name="T7" fmla="*/ 819 h 979"/>
                <a:gd name="T8" fmla="*/ 1462 w 1471"/>
                <a:gd name="T9" fmla="*/ 702 h 979"/>
                <a:gd name="T10" fmla="*/ 1471 w 1471"/>
                <a:gd name="T11" fmla="*/ 585 h 979"/>
                <a:gd name="T12" fmla="*/ 1471 w 1471"/>
                <a:gd name="T13" fmla="*/ 404 h 979"/>
                <a:gd name="T14" fmla="*/ 1462 w 1471"/>
                <a:gd name="T15" fmla="*/ 277 h 979"/>
                <a:gd name="T16" fmla="*/ 1403 w 1471"/>
                <a:gd name="T17" fmla="*/ 170 h 979"/>
                <a:gd name="T18" fmla="*/ 1325 w 1471"/>
                <a:gd name="T19" fmla="*/ 85 h 979"/>
                <a:gd name="T20" fmla="*/ 1228 w 1471"/>
                <a:gd name="T21" fmla="*/ 21 h 979"/>
                <a:gd name="T22" fmla="*/ 1111 w 1471"/>
                <a:gd name="T23" fmla="*/ 0 h 979"/>
                <a:gd name="T24" fmla="*/ 360 w 1471"/>
                <a:gd name="T25" fmla="*/ 0 h 979"/>
                <a:gd name="T26" fmla="*/ 253 w 1471"/>
                <a:gd name="T27" fmla="*/ 21 h 979"/>
                <a:gd name="T28" fmla="*/ 146 w 1471"/>
                <a:gd name="T29" fmla="*/ 85 h 979"/>
                <a:gd name="T30" fmla="*/ 68 w 1471"/>
                <a:gd name="T31" fmla="*/ 170 h 979"/>
                <a:gd name="T32" fmla="*/ 19 w 1471"/>
                <a:gd name="T33" fmla="*/ 277 h 979"/>
                <a:gd name="T34" fmla="*/ 0 w 1471"/>
                <a:gd name="T35" fmla="*/ 404 h 979"/>
                <a:gd name="T36" fmla="*/ 0 w 1471"/>
                <a:gd name="T37" fmla="*/ 585 h 979"/>
                <a:gd name="T38" fmla="*/ 19 w 1471"/>
                <a:gd name="T39" fmla="*/ 702 h 979"/>
                <a:gd name="T40" fmla="*/ 68 w 1471"/>
                <a:gd name="T41" fmla="*/ 819 h 979"/>
                <a:gd name="T42" fmla="*/ 146 w 1471"/>
                <a:gd name="T43" fmla="*/ 904 h 979"/>
                <a:gd name="T44" fmla="*/ 253 w 1471"/>
                <a:gd name="T45" fmla="*/ 968 h 979"/>
                <a:gd name="T46" fmla="*/ 360 w 1471"/>
                <a:gd name="T47" fmla="*/ 979 h 979"/>
                <a:gd name="T48" fmla="*/ 1111 w 1471"/>
                <a:gd name="T4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1" h="979">
                  <a:moveTo>
                    <a:pt x="1111" y="979"/>
                  </a:moveTo>
                  <a:lnTo>
                    <a:pt x="1228" y="968"/>
                  </a:lnTo>
                  <a:lnTo>
                    <a:pt x="1325" y="904"/>
                  </a:lnTo>
                  <a:lnTo>
                    <a:pt x="1403" y="819"/>
                  </a:lnTo>
                  <a:lnTo>
                    <a:pt x="1462" y="702"/>
                  </a:lnTo>
                  <a:lnTo>
                    <a:pt x="1471" y="585"/>
                  </a:lnTo>
                  <a:lnTo>
                    <a:pt x="1471" y="404"/>
                  </a:lnTo>
                  <a:lnTo>
                    <a:pt x="1462" y="277"/>
                  </a:lnTo>
                  <a:lnTo>
                    <a:pt x="1403" y="170"/>
                  </a:lnTo>
                  <a:lnTo>
                    <a:pt x="1325" y="85"/>
                  </a:lnTo>
                  <a:lnTo>
                    <a:pt x="1228" y="21"/>
                  </a:lnTo>
                  <a:lnTo>
                    <a:pt x="1111" y="0"/>
                  </a:lnTo>
                  <a:lnTo>
                    <a:pt x="360" y="0"/>
                  </a:lnTo>
                  <a:lnTo>
                    <a:pt x="253" y="21"/>
                  </a:lnTo>
                  <a:lnTo>
                    <a:pt x="146" y="85"/>
                  </a:lnTo>
                  <a:lnTo>
                    <a:pt x="68" y="170"/>
                  </a:lnTo>
                  <a:lnTo>
                    <a:pt x="19" y="277"/>
                  </a:lnTo>
                  <a:lnTo>
                    <a:pt x="0" y="404"/>
                  </a:lnTo>
                  <a:lnTo>
                    <a:pt x="0" y="585"/>
                  </a:lnTo>
                  <a:lnTo>
                    <a:pt x="19" y="702"/>
                  </a:lnTo>
                  <a:lnTo>
                    <a:pt x="68" y="819"/>
                  </a:lnTo>
                  <a:lnTo>
                    <a:pt x="146" y="904"/>
                  </a:lnTo>
                  <a:lnTo>
                    <a:pt x="253" y="968"/>
                  </a:lnTo>
                  <a:lnTo>
                    <a:pt x="360" y="979"/>
                  </a:lnTo>
                  <a:lnTo>
                    <a:pt x="1111" y="979"/>
                  </a:lnTo>
                </a:path>
              </a:pathLst>
            </a:custGeom>
            <a:noFill/>
            <a:ln w="3111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848" y="6200"/>
              <a:ext cx="156" cy="149"/>
            </a:xfrm>
            <a:custGeom>
              <a:avLst/>
              <a:gdLst>
                <a:gd name="T0" fmla="*/ 10 w 156"/>
                <a:gd name="T1" fmla="*/ 32 h 149"/>
                <a:gd name="T2" fmla="*/ 49 w 156"/>
                <a:gd name="T3" fmla="*/ 0 h 149"/>
                <a:gd name="T4" fmla="*/ 97 w 156"/>
                <a:gd name="T5" fmla="*/ 0 h 149"/>
                <a:gd name="T6" fmla="*/ 146 w 156"/>
                <a:gd name="T7" fmla="*/ 22 h 149"/>
                <a:gd name="T8" fmla="*/ 156 w 156"/>
                <a:gd name="T9" fmla="*/ 64 h 149"/>
                <a:gd name="T10" fmla="*/ 146 w 156"/>
                <a:gd name="T11" fmla="*/ 117 h 149"/>
                <a:gd name="T12" fmla="*/ 107 w 156"/>
                <a:gd name="T13" fmla="*/ 149 h 149"/>
                <a:gd name="T14" fmla="*/ 68 w 156"/>
                <a:gd name="T15" fmla="*/ 149 h 149"/>
                <a:gd name="T16" fmla="*/ 19 w 156"/>
                <a:gd name="T17" fmla="*/ 128 h 149"/>
                <a:gd name="T18" fmla="*/ 0 w 156"/>
                <a:gd name="T19" fmla="*/ 86 h 149"/>
                <a:gd name="T20" fmla="*/ 10 w 156"/>
                <a:gd name="T21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9">
                  <a:moveTo>
                    <a:pt x="10" y="32"/>
                  </a:moveTo>
                  <a:lnTo>
                    <a:pt x="49" y="0"/>
                  </a:lnTo>
                  <a:lnTo>
                    <a:pt x="97" y="0"/>
                  </a:lnTo>
                  <a:lnTo>
                    <a:pt x="146" y="22"/>
                  </a:lnTo>
                  <a:lnTo>
                    <a:pt x="156" y="64"/>
                  </a:lnTo>
                  <a:lnTo>
                    <a:pt x="146" y="117"/>
                  </a:lnTo>
                  <a:lnTo>
                    <a:pt x="107" y="149"/>
                  </a:lnTo>
                  <a:lnTo>
                    <a:pt x="68" y="149"/>
                  </a:lnTo>
                  <a:lnTo>
                    <a:pt x="19" y="128"/>
                  </a:lnTo>
                  <a:lnTo>
                    <a:pt x="0" y="86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7982" y="4666"/>
              <a:ext cx="1583" cy="1031"/>
            </a:xfrm>
            <a:prstGeom prst="rect">
              <a:avLst/>
            </a:prstGeom>
            <a:noFill/>
            <a:ln w="1460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7982" y="4666"/>
              <a:ext cx="1583" cy="1031"/>
            </a:xfrm>
            <a:custGeom>
              <a:avLst/>
              <a:gdLst>
                <a:gd name="T0" fmla="*/ 1583 w 1583"/>
                <a:gd name="T1" fmla="*/ 1031 h 1031"/>
                <a:gd name="T2" fmla="*/ 0 w 1583"/>
                <a:gd name="T3" fmla="*/ 0 h 1031"/>
                <a:gd name="T4" fmla="*/ 1583 w 1583"/>
                <a:gd name="T5" fmla="*/ 103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" h="1031">
                  <a:moveTo>
                    <a:pt x="1583" y="1031"/>
                  </a:moveTo>
                  <a:lnTo>
                    <a:pt x="0" y="0"/>
                  </a:lnTo>
                  <a:lnTo>
                    <a:pt x="1583" y="1031"/>
                  </a:lnTo>
                </a:path>
              </a:pathLst>
            </a:custGeom>
            <a:noFill/>
            <a:ln w="1460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7982" y="4666"/>
              <a:ext cx="1583" cy="1031"/>
            </a:xfrm>
            <a:prstGeom prst="line">
              <a:avLst/>
            </a:prstGeom>
            <a:noFill/>
            <a:ln w="1460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8185" y="4799"/>
              <a:ext cx="1178" cy="773"/>
            </a:xfrm>
            <a:custGeom>
              <a:avLst/>
              <a:gdLst>
                <a:gd name="T0" fmla="*/ 889 w 1178"/>
                <a:gd name="T1" fmla="*/ 773 h 773"/>
                <a:gd name="T2" fmla="*/ 983 w 1178"/>
                <a:gd name="T3" fmla="*/ 758 h 773"/>
                <a:gd name="T4" fmla="*/ 1061 w 1178"/>
                <a:gd name="T5" fmla="*/ 722 h 773"/>
                <a:gd name="T6" fmla="*/ 1123 w 1178"/>
                <a:gd name="T7" fmla="*/ 655 h 773"/>
                <a:gd name="T8" fmla="*/ 1170 w 1178"/>
                <a:gd name="T9" fmla="*/ 582 h 773"/>
                <a:gd name="T10" fmla="*/ 1178 w 1178"/>
                <a:gd name="T11" fmla="*/ 493 h 773"/>
                <a:gd name="T12" fmla="*/ 1178 w 1178"/>
                <a:gd name="T13" fmla="*/ 272 h 773"/>
                <a:gd name="T14" fmla="*/ 1170 w 1178"/>
                <a:gd name="T15" fmla="*/ 184 h 773"/>
                <a:gd name="T16" fmla="*/ 1123 w 1178"/>
                <a:gd name="T17" fmla="*/ 110 h 773"/>
                <a:gd name="T18" fmla="*/ 1061 w 1178"/>
                <a:gd name="T19" fmla="*/ 52 h 773"/>
                <a:gd name="T20" fmla="*/ 983 w 1178"/>
                <a:gd name="T21" fmla="*/ 7 h 773"/>
                <a:gd name="T22" fmla="*/ 889 w 1178"/>
                <a:gd name="T23" fmla="*/ 0 h 773"/>
                <a:gd name="T24" fmla="*/ 289 w 1178"/>
                <a:gd name="T25" fmla="*/ 0 h 773"/>
                <a:gd name="T26" fmla="*/ 203 w 1178"/>
                <a:gd name="T27" fmla="*/ 7 h 773"/>
                <a:gd name="T28" fmla="*/ 117 w 1178"/>
                <a:gd name="T29" fmla="*/ 52 h 773"/>
                <a:gd name="T30" fmla="*/ 55 w 1178"/>
                <a:gd name="T31" fmla="*/ 110 h 773"/>
                <a:gd name="T32" fmla="*/ 16 w 1178"/>
                <a:gd name="T33" fmla="*/ 184 h 773"/>
                <a:gd name="T34" fmla="*/ 0 w 1178"/>
                <a:gd name="T35" fmla="*/ 272 h 773"/>
                <a:gd name="T36" fmla="*/ 0 w 1178"/>
                <a:gd name="T37" fmla="*/ 493 h 773"/>
                <a:gd name="T38" fmla="*/ 16 w 1178"/>
                <a:gd name="T39" fmla="*/ 582 h 773"/>
                <a:gd name="T40" fmla="*/ 55 w 1178"/>
                <a:gd name="T41" fmla="*/ 655 h 773"/>
                <a:gd name="T42" fmla="*/ 117 w 1178"/>
                <a:gd name="T43" fmla="*/ 722 h 773"/>
                <a:gd name="T44" fmla="*/ 203 w 1178"/>
                <a:gd name="T45" fmla="*/ 758 h 773"/>
                <a:gd name="T46" fmla="*/ 289 w 1178"/>
                <a:gd name="T47" fmla="*/ 773 h 773"/>
                <a:gd name="T48" fmla="*/ 889 w 1178"/>
                <a:gd name="T49" fmla="*/ 7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8" h="773">
                  <a:moveTo>
                    <a:pt x="889" y="773"/>
                  </a:moveTo>
                  <a:lnTo>
                    <a:pt x="983" y="758"/>
                  </a:lnTo>
                  <a:lnTo>
                    <a:pt x="1061" y="722"/>
                  </a:lnTo>
                  <a:lnTo>
                    <a:pt x="1123" y="655"/>
                  </a:lnTo>
                  <a:lnTo>
                    <a:pt x="1170" y="582"/>
                  </a:lnTo>
                  <a:lnTo>
                    <a:pt x="1178" y="493"/>
                  </a:lnTo>
                  <a:lnTo>
                    <a:pt x="1178" y="272"/>
                  </a:lnTo>
                  <a:lnTo>
                    <a:pt x="1170" y="184"/>
                  </a:lnTo>
                  <a:lnTo>
                    <a:pt x="1123" y="110"/>
                  </a:lnTo>
                  <a:lnTo>
                    <a:pt x="1061" y="52"/>
                  </a:lnTo>
                  <a:lnTo>
                    <a:pt x="983" y="7"/>
                  </a:lnTo>
                  <a:lnTo>
                    <a:pt x="889" y="0"/>
                  </a:lnTo>
                  <a:lnTo>
                    <a:pt x="289" y="0"/>
                  </a:lnTo>
                  <a:lnTo>
                    <a:pt x="203" y="7"/>
                  </a:lnTo>
                  <a:lnTo>
                    <a:pt x="117" y="52"/>
                  </a:lnTo>
                  <a:lnTo>
                    <a:pt x="55" y="110"/>
                  </a:lnTo>
                  <a:lnTo>
                    <a:pt x="16" y="184"/>
                  </a:lnTo>
                  <a:lnTo>
                    <a:pt x="0" y="272"/>
                  </a:lnTo>
                  <a:lnTo>
                    <a:pt x="0" y="493"/>
                  </a:lnTo>
                  <a:lnTo>
                    <a:pt x="16" y="582"/>
                  </a:lnTo>
                  <a:lnTo>
                    <a:pt x="55" y="655"/>
                  </a:lnTo>
                  <a:lnTo>
                    <a:pt x="117" y="722"/>
                  </a:lnTo>
                  <a:lnTo>
                    <a:pt x="203" y="758"/>
                  </a:lnTo>
                  <a:lnTo>
                    <a:pt x="289" y="773"/>
                  </a:lnTo>
                  <a:lnTo>
                    <a:pt x="889" y="773"/>
                  </a:lnTo>
                </a:path>
              </a:pathLst>
            </a:custGeom>
            <a:noFill/>
            <a:ln w="1460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464" y="6488"/>
              <a:ext cx="1979" cy="1308"/>
            </a:xfrm>
            <a:prstGeom prst="rect">
              <a:avLst/>
            </a:prstGeom>
            <a:noFill/>
            <a:ln w="3111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4464" y="6488"/>
              <a:ext cx="1979" cy="1308"/>
            </a:xfrm>
            <a:custGeom>
              <a:avLst/>
              <a:gdLst>
                <a:gd name="T0" fmla="*/ 1979 w 1979"/>
                <a:gd name="T1" fmla="*/ 1308 h 1308"/>
                <a:gd name="T2" fmla="*/ 0 w 1979"/>
                <a:gd name="T3" fmla="*/ 0 h 1308"/>
                <a:gd name="T4" fmla="*/ 1979 w 1979"/>
                <a:gd name="T5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9" h="1308">
                  <a:moveTo>
                    <a:pt x="1979" y="1308"/>
                  </a:moveTo>
                  <a:lnTo>
                    <a:pt x="0" y="0"/>
                  </a:lnTo>
                  <a:lnTo>
                    <a:pt x="1979" y="1308"/>
                  </a:lnTo>
                </a:path>
              </a:pathLst>
            </a:custGeom>
            <a:noFill/>
            <a:ln w="3111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4464" y="6488"/>
              <a:ext cx="1979" cy="1308"/>
            </a:xfrm>
            <a:prstGeom prst="line">
              <a:avLst/>
            </a:prstGeom>
            <a:noFill/>
            <a:ln w="3111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4718" y="6647"/>
              <a:ext cx="1471" cy="979"/>
            </a:xfrm>
            <a:custGeom>
              <a:avLst/>
              <a:gdLst>
                <a:gd name="T0" fmla="*/ 1111 w 1471"/>
                <a:gd name="T1" fmla="*/ 979 h 979"/>
                <a:gd name="T2" fmla="*/ 1228 w 1471"/>
                <a:gd name="T3" fmla="*/ 968 h 979"/>
                <a:gd name="T4" fmla="*/ 1325 w 1471"/>
                <a:gd name="T5" fmla="*/ 904 h 979"/>
                <a:gd name="T6" fmla="*/ 1403 w 1471"/>
                <a:gd name="T7" fmla="*/ 819 h 979"/>
                <a:gd name="T8" fmla="*/ 1462 w 1471"/>
                <a:gd name="T9" fmla="*/ 702 h 979"/>
                <a:gd name="T10" fmla="*/ 1471 w 1471"/>
                <a:gd name="T11" fmla="*/ 585 h 979"/>
                <a:gd name="T12" fmla="*/ 1471 w 1471"/>
                <a:gd name="T13" fmla="*/ 404 h 979"/>
                <a:gd name="T14" fmla="*/ 1462 w 1471"/>
                <a:gd name="T15" fmla="*/ 277 h 979"/>
                <a:gd name="T16" fmla="*/ 1403 w 1471"/>
                <a:gd name="T17" fmla="*/ 170 h 979"/>
                <a:gd name="T18" fmla="*/ 1325 w 1471"/>
                <a:gd name="T19" fmla="*/ 85 h 979"/>
                <a:gd name="T20" fmla="*/ 1228 w 1471"/>
                <a:gd name="T21" fmla="*/ 21 h 979"/>
                <a:gd name="T22" fmla="*/ 1111 w 1471"/>
                <a:gd name="T23" fmla="*/ 0 h 979"/>
                <a:gd name="T24" fmla="*/ 360 w 1471"/>
                <a:gd name="T25" fmla="*/ 0 h 979"/>
                <a:gd name="T26" fmla="*/ 253 w 1471"/>
                <a:gd name="T27" fmla="*/ 21 h 979"/>
                <a:gd name="T28" fmla="*/ 146 w 1471"/>
                <a:gd name="T29" fmla="*/ 85 h 979"/>
                <a:gd name="T30" fmla="*/ 68 w 1471"/>
                <a:gd name="T31" fmla="*/ 170 h 979"/>
                <a:gd name="T32" fmla="*/ 19 w 1471"/>
                <a:gd name="T33" fmla="*/ 277 h 979"/>
                <a:gd name="T34" fmla="*/ 0 w 1471"/>
                <a:gd name="T35" fmla="*/ 404 h 979"/>
                <a:gd name="T36" fmla="*/ 0 w 1471"/>
                <a:gd name="T37" fmla="*/ 585 h 979"/>
                <a:gd name="T38" fmla="*/ 19 w 1471"/>
                <a:gd name="T39" fmla="*/ 702 h 979"/>
                <a:gd name="T40" fmla="*/ 68 w 1471"/>
                <a:gd name="T41" fmla="*/ 819 h 979"/>
                <a:gd name="T42" fmla="*/ 146 w 1471"/>
                <a:gd name="T43" fmla="*/ 904 h 979"/>
                <a:gd name="T44" fmla="*/ 253 w 1471"/>
                <a:gd name="T45" fmla="*/ 968 h 979"/>
                <a:gd name="T46" fmla="*/ 360 w 1471"/>
                <a:gd name="T47" fmla="*/ 979 h 979"/>
                <a:gd name="T48" fmla="*/ 1111 w 1471"/>
                <a:gd name="T4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1" h="979">
                  <a:moveTo>
                    <a:pt x="1111" y="979"/>
                  </a:moveTo>
                  <a:lnTo>
                    <a:pt x="1228" y="968"/>
                  </a:lnTo>
                  <a:lnTo>
                    <a:pt x="1325" y="904"/>
                  </a:lnTo>
                  <a:lnTo>
                    <a:pt x="1403" y="819"/>
                  </a:lnTo>
                  <a:lnTo>
                    <a:pt x="1462" y="702"/>
                  </a:lnTo>
                  <a:lnTo>
                    <a:pt x="1471" y="585"/>
                  </a:lnTo>
                  <a:lnTo>
                    <a:pt x="1471" y="404"/>
                  </a:lnTo>
                  <a:lnTo>
                    <a:pt x="1462" y="277"/>
                  </a:lnTo>
                  <a:lnTo>
                    <a:pt x="1403" y="170"/>
                  </a:lnTo>
                  <a:lnTo>
                    <a:pt x="1325" y="85"/>
                  </a:lnTo>
                  <a:lnTo>
                    <a:pt x="1228" y="21"/>
                  </a:lnTo>
                  <a:lnTo>
                    <a:pt x="1111" y="0"/>
                  </a:lnTo>
                  <a:lnTo>
                    <a:pt x="360" y="0"/>
                  </a:lnTo>
                  <a:lnTo>
                    <a:pt x="253" y="21"/>
                  </a:lnTo>
                  <a:lnTo>
                    <a:pt x="146" y="85"/>
                  </a:lnTo>
                  <a:lnTo>
                    <a:pt x="68" y="170"/>
                  </a:lnTo>
                  <a:lnTo>
                    <a:pt x="19" y="277"/>
                  </a:lnTo>
                  <a:lnTo>
                    <a:pt x="0" y="404"/>
                  </a:lnTo>
                  <a:lnTo>
                    <a:pt x="0" y="585"/>
                  </a:lnTo>
                  <a:lnTo>
                    <a:pt x="19" y="702"/>
                  </a:lnTo>
                  <a:lnTo>
                    <a:pt x="68" y="819"/>
                  </a:lnTo>
                  <a:lnTo>
                    <a:pt x="146" y="904"/>
                  </a:lnTo>
                  <a:lnTo>
                    <a:pt x="253" y="968"/>
                  </a:lnTo>
                  <a:lnTo>
                    <a:pt x="360" y="979"/>
                  </a:lnTo>
                  <a:lnTo>
                    <a:pt x="1111" y="979"/>
                  </a:lnTo>
                </a:path>
              </a:pathLst>
            </a:custGeom>
            <a:noFill/>
            <a:ln w="3111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5400" y="6200"/>
              <a:ext cx="156" cy="149"/>
            </a:xfrm>
            <a:custGeom>
              <a:avLst/>
              <a:gdLst>
                <a:gd name="T0" fmla="*/ 10 w 156"/>
                <a:gd name="T1" fmla="*/ 32 h 149"/>
                <a:gd name="T2" fmla="*/ 49 w 156"/>
                <a:gd name="T3" fmla="*/ 0 h 149"/>
                <a:gd name="T4" fmla="*/ 97 w 156"/>
                <a:gd name="T5" fmla="*/ 0 h 149"/>
                <a:gd name="T6" fmla="*/ 146 w 156"/>
                <a:gd name="T7" fmla="*/ 22 h 149"/>
                <a:gd name="T8" fmla="*/ 156 w 156"/>
                <a:gd name="T9" fmla="*/ 64 h 149"/>
                <a:gd name="T10" fmla="*/ 146 w 156"/>
                <a:gd name="T11" fmla="*/ 117 h 149"/>
                <a:gd name="T12" fmla="*/ 107 w 156"/>
                <a:gd name="T13" fmla="*/ 149 h 149"/>
                <a:gd name="T14" fmla="*/ 68 w 156"/>
                <a:gd name="T15" fmla="*/ 149 h 149"/>
                <a:gd name="T16" fmla="*/ 19 w 156"/>
                <a:gd name="T17" fmla="*/ 128 h 149"/>
                <a:gd name="T18" fmla="*/ 0 w 156"/>
                <a:gd name="T19" fmla="*/ 86 h 149"/>
                <a:gd name="T20" fmla="*/ 10 w 156"/>
                <a:gd name="T21" fmla="*/ 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9">
                  <a:moveTo>
                    <a:pt x="10" y="32"/>
                  </a:moveTo>
                  <a:lnTo>
                    <a:pt x="49" y="0"/>
                  </a:lnTo>
                  <a:lnTo>
                    <a:pt x="97" y="0"/>
                  </a:lnTo>
                  <a:lnTo>
                    <a:pt x="146" y="22"/>
                  </a:lnTo>
                  <a:lnTo>
                    <a:pt x="156" y="64"/>
                  </a:lnTo>
                  <a:lnTo>
                    <a:pt x="146" y="117"/>
                  </a:lnTo>
                  <a:lnTo>
                    <a:pt x="107" y="149"/>
                  </a:lnTo>
                  <a:lnTo>
                    <a:pt x="68" y="149"/>
                  </a:lnTo>
                  <a:lnTo>
                    <a:pt x="19" y="128"/>
                  </a:lnTo>
                  <a:lnTo>
                    <a:pt x="0" y="86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0000FF"/>
            </a:solidFill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2881" y="5694"/>
              <a:ext cx="0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5473" y="5694"/>
              <a:ext cx="0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7921" y="5694"/>
              <a:ext cx="0" cy="28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2881" y="5694"/>
              <a:ext cx="50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5621" y="5276"/>
              <a:ext cx="23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5473" y="5088"/>
              <a:ext cx="0" cy="43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2593" y="6126"/>
              <a:ext cx="576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7777" y="6126"/>
              <a:ext cx="576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5329" y="6126"/>
              <a:ext cx="576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36" name="Group 31"/>
            <p:cNvGrpSpPr>
              <a:grpSpLocks/>
            </p:cNvGrpSpPr>
            <p:nvPr/>
          </p:nvGrpSpPr>
          <p:grpSpPr bwMode="auto">
            <a:xfrm>
              <a:off x="7633" y="6126"/>
              <a:ext cx="576" cy="144"/>
              <a:chOff x="5424" y="4128"/>
              <a:chExt cx="576" cy="144"/>
            </a:xfrm>
          </p:grpSpPr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5424" y="41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" name="Oval 33"/>
              <p:cNvSpPr>
                <a:spLocks noChangeArrowheads="1"/>
              </p:cNvSpPr>
              <p:nvPr/>
            </p:nvSpPr>
            <p:spPr bwMode="auto">
              <a:xfrm>
                <a:off x="5640" y="41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Oval 34"/>
              <p:cNvSpPr>
                <a:spLocks noChangeArrowheads="1"/>
              </p:cNvSpPr>
              <p:nvPr/>
            </p:nvSpPr>
            <p:spPr bwMode="auto">
              <a:xfrm>
                <a:off x="5856" y="41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7" name="Group 35"/>
            <p:cNvGrpSpPr>
              <a:grpSpLocks/>
            </p:cNvGrpSpPr>
            <p:nvPr/>
          </p:nvGrpSpPr>
          <p:grpSpPr bwMode="auto">
            <a:xfrm>
              <a:off x="5185" y="6126"/>
              <a:ext cx="576" cy="144"/>
              <a:chOff x="5424" y="4128"/>
              <a:chExt cx="576" cy="144"/>
            </a:xfrm>
          </p:grpSpPr>
          <p:sp>
            <p:nvSpPr>
              <p:cNvPr id="53" name="Oval 36"/>
              <p:cNvSpPr>
                <a:spLocks noChangeArrowheads="1"/>
              </p:cNvSpPr>
              <p:nvPr/>
            </p:nvSpPr>
            <p:spPr bwMode="auto">
              <a:xfrm>
                <a:off x="5424" y="41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4" name="Oval 37"/>
              <p:cNvSpPr>
                <a:spLocks noChangeArrowheads="1"/>
              </p:cNvSpPr>
              <p:nvPr/>
            </p:nvSpPr>
            <p:spPr bwMode="auto">
              <a:xfrm>
                <a:off x="5640" y="41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5" name="Oval 38"/>
              <p:cNvSpPr>
                <a:spLocks noChangeArrowheads="1"/>
              </p:cNvSpPr>
              <p:nvPr/>
            </p:nvSpPr>
            <p:spPr bwMode="auto">
              <a:xfrm>
                <a:off x="5856" y="41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2593" y="6126"/>
              <a:ext cx="576" cy="144"/>
              <a:chOff x="5424" y="4128"/>
              <a:chExt cx="576" cy="144"/>
            </a:xfrm>
          </p:grpSpPr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5424" y="41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1" name="Oval 41"/>
              <p:cNvSpPr>
                <a:spLocks noChangeArrowheads="1"/>
              </p:cNvSpPr>
              <p:nvPr/>
            </p:nvSpPr>
            <p:spPr bwMode="auto">
              <a:xfrm>
                <a:off x="5640" y="41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2" name="Oval 42"/>
              <p:cNvSpPr>
                <a:spLocks noChangeArrowheads="1"/>
              </p:cNvSpPr>
              <p:nvPr/>
            </p:nvSpPr>
            <p:spPr bwMode="auto">
              <a:xfrm>
                <a:off x="5856" y="4128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>
              <a:off x="4897" y="3249"/>
              <a:ext cx="1152" cy="1728"/>
              <a:chOff x="4896" y="4302"/>
              <a:chExt cx="1152" cy="1728"/>
            </a:xfrm>
          </p:grpSpPr>
          <p:grpSp>
            <p:nvGrpSpPr>
              <p:cNvPr id="42" name="Group 44"/>
              <p:cNvGrpSpPr>
                <a:grpSpLocks/>
              </p:cNvGrpSpPr>
              <p:nvPr/>
            </p:nvGrpSpPr>
            <p:grpSpPr bwMode="auto">
              <a:xfrm>
                <a:off x="4896" y="4878"/>
                <a:ext cx="1152" cy="1152"/>
                <a:chOff x="4896" y="4464"/>
                <a:chExt cx="1152" cy="1152"/>
              </a:xfrm>
            </p:grpSpPr>
            <p:sp>
              <p:nvSpPr>
                <p:cNvPr id="46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4896" y="4464"/>
                  <a:ext cx="576" cy="576"/>
                </a:xfrm>
                <a:prstGeom prst="line">
                  <a:avLst/>
                </a:prstGeom>
                <a:noFill/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Line 46"/>
                <p:cNvSpPr>
                  <a:spLocks noChangeShapeType="1"/>
                </p:cNvSpPr>
                <p:nvPr/>
              </p:nvSpPr>
              <p:spPr bwMode="auto">
                <a:xfrm>
                  <a:off x="5472" y="4464"/>
                  <a:ext cx="576" cy="576"/>
                </a:xfrm>
                <a:prstGeom prst="line">
                  <a:avLst/>
                </a:prstGeom>
                <a:noFill/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Line 47"/>
                <p:cNvSpPr>
                  <a:spLocks noChangeShapeType="1"/>
                </p:cNvSpPr>
                <p:nvPr/>
              </p:nvSpPr>
              <p:spPr bwMode="auto">
                <a:xfrm>
                  <a:off x="4896" y="5040"/>
                  <a:ext cx="576" cy="576"/>
                </a:xfrm>
                <a:prstGeom prst="line">
                  <a:avLst/>
                </a:prstGeom>
                <a:noFill/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472" y="5040"/>
                  <a:ext cx="576" cy="576"/>
                </a:xfrm>
                <a:prstGeom prst="line">
                  <a:avLst/>
                </a:prstGeom>
                <a:noFill/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43" name="Line 49"/>
              <p:cNvSpPr>
                <a:spLocks noChangeShapeType="1"/>
              </p:cNvSpPr>
              <p:nvPr/>
            </p:nvSpPr>
            <p:spPr bwMode="auto">
              <a:xfrm flipH="1">
                <a:off x="4896" y="4590"/>
                <a:ext cx="576" cy="576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4" name="Line 50"/>
              <p:cNvSpPr>
                <a:spLocks noChangeShapeType="1"/>
              </p:cNvSpPr>
              <p:nvPr/>
            </p:nvSpPr>
            <p:spPr bwMode="auto">
              <a:xfrm>
                <a:off x="5472" y="4590"/>
                <a:ext cx="576" cy="576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5" name="Line 51"/>
              <p:cNvSpPr>
                <a:spLocks noChangeShapeType="1"/>
              </p:cNvSpPr>
              <p:nvPr/>
            </p:nvSpPr>
            <p:spPr bwMode="auto">
              <a:xfrm>
                <a:off x="5472" y="4302"/>
                <a:ext cx="0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40" name="Oval 52"/>
            <p:cNvSpPr>
              <a:spLocks noChangeArrowheads="1"/>
            </p:cNvSpPr>
            <p:nvPr/>
          </p:nvSpPr>
          <p:spPr bwMode="auto">
            <a:xfrm>
              <a:off x="8501" y="44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Oval 53"/>
            <p:cNvSpPr>
              <a:spLocks noChangeArrowheads="1"/>
            </p:cNvSpPr>
            <p:nvPr/>
          </p:nvSpPr>
          <p:spPr bwMode="auto">
            <a:xfrm>
              <a:off x="8789" y="44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9" name="Prostokąt 58"/>
          <p:cNvSpPr/>
          <p:nvPr/>
        </p:nvSpPr>
        <p:spPr>
          <a:xfrm>
            <a:off x="180904" y="1084480"/>
            <a:ext cx="8715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ORGANIZACJA I UZBROJENIE </a:t>
            </a:r>
            <a:r>
              <a:rPr lang="pl-PL" b="1" dirty="0" smtClean="0"/>
              <a:t>PODODDZIAŁÓW </a:t>
            </a:r>
            <a:r>
              <a:rPr lang="pl-PL" b="1" dirty="0"/>
              <a:t>ZMECHANIZOWANYCH</a:t>
            </a:r>
          </a:p>
          <a:p>
            <a:endParaRPr lang="pl-PL" dirty="0" smtClean="0"/>
          </a:p>
          <a:p>
            <a:r>
              <a:rPr lang="pl-PL" dirty="0" smtClean="0"/>
              <a:t>Stan </a:t>
            </a:r>
            <a:r>
              <a:rPr lang="pl-PL" dirty="0"/>
              <a:t>- 99 żołnierzy</a:t>
            </a:r>
          </a:p>
        </p:txBody>
      </p:sp>
      <p:sp>
        <p:nvSpPr>
          <p:cNvPr id="3" name="Prostokąt 2"/>
          <p:cNvSpPr/>
          <p:nvPr/>
        </p:nvSpPr>
        <p:spPr>
          <a:xfrm>
            <a:off x="2621145" y="5282684"/>
            <a:ext cx="3901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Organizacja kompanii zmechanizowanej</a:t>
            </a:r>
          </a:p>
        </p:txBody>
      </p:sp>
    </p:spTree>
    <p:extLst>
      <p:ext uri="{BB962C8B-B14F-4D97-AF65-F5344CB8AC3E}">
        <p14:creationId xmlns:p14="http://schemas.microsoft.com/office/powerpoint/2010/main" xmlns="" val="3724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Organizacja, uzbrojenie, wyposażenie drużyny </a:t>
            </a: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plutonu zmechanizowanego (zmotoryzowanego).</a:t>
            </a:r>
            <a:endParaRPr lang="pl-PL" sz="2200" b="1" dirty="0"/>
          </a:p>
        </p:txBody>
      </p:sp>
      <p:sp>
        <p:nvSpPr>
          <p:cNvPr id="59" name="Prostokąt 58"/>
          <p:cNvSpPr/>
          <p:nvPr/>
        </p:nvSpPr>
        <p:spPr>
          <a:xfrm>
            <a:off x="180904" y="1084480"/>
            <a:ext cx="8715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ORGANIZACJA I UZBROJENIE </a:t>
            </a:r>
            <a:r>
              <a:rPr lang="pl-PL" b="1" dirty="0" smtClean="0"/>
              <a:t>PODODDZIAŁÓW ZMECHANIZOWANYCH</a:t>
            </a:r>
            <a:endParaRPr lang="pl-PL" b="1" dirty="0"/>
          </a:p>
        </p:txBody>
      </p:sp>
      <p:pic>
        <p:nvPicPr>
          <p:cNvPr id="2146" name="Picture 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29" t="27938" r="1932" b="28774"/>
          <a:stretch/>
        </p:blipFill>
        <p:spPr bwMode="auto">
          <a:xfrm>
            <a:off x="180904" y="1453812"/>
            <a:ext cx="846107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37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Organizacja, uzbrojenie, wyposażenie drużyny </a:t>
            </a: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plutonu zmechanizowanego (zmotoryzowanego).</a:t>
            </a:r>
            <a:endParaRPr lang="pl-PL" sz="2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27" t="26716" r="29722" b="9474"/>
          <a:stretch/>
        </p:blipFill>
        <p:spPr bwMode="auto">
          <a:xfrm>
            <a:off x="1075765" y="1037328"/>
            <a:ext cx="6149788" cy="54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55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Organizacja, uzbrojenie, wyposażenie drużyny </a:t>
            </a: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plutonu zmechanizowanego (zmotoryzowanego).</a:t>
            </a:r>
            <a:endParaRPr lang="pl-PL" sz="2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087" y="1695450"/>
            <a:ext cx="46958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4844" y="1379017"/>
            <a:ext cx="191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smtClean="0"/>
              <a:t>Stan - 30 żołnierzy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2564174" y="4911770"/>
            <a:ext cx="401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Organizacja plutonu zmechanizowanego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009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Organizacja, uzbrojenie, wyposażenie drużyny </a:t>
            </a: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plutonu zmechanizowanego (zmotoryzowanego).</a:t>
            </a:r>
            <a:endParaRPr lang="pl-PL" sz="2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18" t="28860" r="3010" b="20405"/>
          <a:stretch/>
        </p:blipFill>
        <p:spPr bwMode="auto">
          <a:xfrm>
            <a:off x="439711" y="1037329"/>
            <a:ext cx="7951253" cy="511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171765" y="1189729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70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Organizacja, uzbrojenie, wyposażenie drużyny </a:t>
            </a: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plutonu zmechanizowanego (zmotoryzowanego).</a:t>
            </a:r>
            <a:endParaRPr lang="pl-PL" sz="2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171765" y="1189729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77" t="24755" r="22280" b="15196"/>
          <a:stretch/>
        </p:blipFill>
        <p:spPr bwMode="auto">
          <a:xfrm>
            <a:off x="448235" y="1189728"/>
            <a:ext cx="8247529" cy="51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34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Organizacja, uzbrojenie, wyposażenie drużyny </a:t>
            </a: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plutonu zmechanizowanego (zmotoryzowanego).</a:t>
            </a:r>
            <a:endParaRPr lang="pl-PL" sz="2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171765" y="1189729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0" t="28186" r="23934" b="9474"/>
          <a:stretch/>
        </p:blipFill>
        <p:spPr bwMode="auto">
          <a:xfrm>
            <a:off x="924535" y="1005840"/>
            <a:ext cx="7431740" cy="523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87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Wybrane przepisy prawa wojennego</a:t>
            </a:r>
            <a:endParaRPr lang="pl-PL" sz="2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171765" y="1189729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020770"/>
            <a:ext cx="90301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Podczas </a:t>
            </a:r>
            <a:r>
              <a:rPr lang="pl-PL" sz="2000" dirty="0"/>
              <a:t>prowadzenia walki należy przestrzegać norm prawa wojennego, zawarowanych w umowach międzynarodowych lub ustalonych  zwyczajowo, zawierających nakazy i zakazy, które obowiązują walczące strony. Przestrzeganie ich jest podstawą prowadzenia walki według zasad humanitaryzmu</a:t>
            </a:r>
            <a:r>
              <a:rPr lang="pl-PL" sz="2000" dirty="0" smtClean="0"/>
              <a:t>.</a:t>
            </a:r>
          </a:p>
          <a:p>
            <a:pPr marL="342900" indent="-342900">
              <a:buAutoNum type="arabicPeriod"/>
            </a:pPr>
            <a:endParaRPr lang="pl-PL" sz="2000" dirty="0"/>
          </a:p>
          <a:p>
            <a:r>
              <a:rPr lang="pl-PL" sz="2000" dirty="0" smtClean="0"/>
              <a:t>Normy </a:t>
            </a:r>
            <a:r>
              <a:rPr lang="pl-PL" sz="2000" dirty="0"/>
              <a:t>prawa wojennego głównie dotyczą: zakazu stosowania niektórych rodzajów broni, ochrony ofiar walki (wojny), tj. chorych, rannych, rozbitków, jeńców i ludności cywilnej; zakazu niszczenia dóbr materialnych bez wyraźnej konieczności wojennej.</a:t>
            </a:r>
          </a:p>
          <a:p>
            <a:r>
              <a:rPr lang="pl-PL" sz="2000" dirty="0"/>
              <a:t>Stosownie do postanowień konwencji międzynarodowych obowiązkiem walczących stron jest także zapewnienie właściwej ochrony specjalnie oznaczonym dobrom, stanowiącym dziedzictwo kulturalne narodu. W ich skład zalicza się zabytki architektury, sztuki i historii, dzieła sztuki i inne przedmioty o znaczeniu artystycznym, historycznym lub archeologicznym, jak również zbiory naukowe książek i archiwaliów oraz gmachy, których przeznaczeniem jest przechowywania lub wystawianie.</a:t>
            </a:r>
          </a:p>
        </p:txBody>
      </p:sp>
    </p:spTree>
    <p:extLst>
      <p:ext uri="{BB962C8B-B14F-4D97-AF65-F5344CB8AC3E}">
        <p14:creationId xmlns:p14="http://schemas.microsoft.com/office/powerpoint/2010/main" xmlns="" val="1859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Wybrane przepisy prawa wojennego</a:t>
            </a:r>
            <a:endParaRPr lang="pl-PL" sz="2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171765" y="1189729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613646"/>
            <a:ext cx="90301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Normy </a:t>
            </a:r>
            <a:r>
              <a:rPr lang="pl-PL" sz="2400" dirty="0"/>
              <a:t>prawa wojennego dotyczą także stosowania środków walki. W czasie jej prowadzenia zabrania się używania: trucizn, gazów trujących i duszących, broni chemicznej i bakteriologicznej, pocisków rozpłaszczających się w ciele, pokrytych nacięciami, nie mających powłoki zewnętrznej lub rażących odłamkami niewykrywalnymi przez promienie rentgenowskie; min, które nie mają urządzeń umożliwiających ich rozbrojenie; min-pułapek oraz rodzajów broni charakteryzującej się nieprzewidzialnymi skutkami działania, stosowanej przeciwko ludności cywilnej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środowisku naturalnemu</a:t>
            </a:r>
            <a:r>
              <a:rPr lang="pl-PL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291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Wybrane przepisy prawa wojennego</a:t>
            </a:r>
            <a:endParaRPr lang="pl-PL" sz="2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171765" y="1189729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364622"/>
            <a:ext cx="90301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Podczas </a:t>
            </a:r>
            <a:r>
              <a:rPr lang="pl-PL" sz="2400" dirty="0"/>
              <a:t>walki zabrania się również: zabijania w sposób zdradziecki, używanie broni wobec żołnierzy przeciwnika, którzy się poddali, wydawania rozkazu głoszącego: ”nikt nie ma pozostać żywy”; zabierania i niszczenia własności przeciwnika (kiedy nie wymaga uzasadniona konieczność wojenna); zmuszania obywateli strony przeciwnej do uczestniczenia w walce przeciwko własnej ojczyźnie; bombardowania, ostrzeliwania i atakowania miast, osiedli i budynków zajętych przez ludność cywilną; rabunku i grabieży; bezprawnego posługiwania się flagą państwową, flagą parlamentariuszy lub znakiem Czerwonego Krzyża (Czerwonego Półksiężyca) i Narodów Zjednoczonych oraz mundurami przeciwnika, armii państw neutralnych i innych państw nie biorących udziału w konflikcie.</a:t>
            </a:r>
          </a:p>
        </p:txBody>
      </p:sp>
    </p:spTree>
    <p:extLst>
      <p:ext uri="{BB962C8B-B14F-4D97-AF65-F5344CB8AC3E}">
        <p14:creationId xmlns:p14="http://schemas.microsoft.com/office/powerpoint/2010/main" xmlns="" val="29231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3776" y="4028039"/>
            <a:ext cx="7888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LITERATURA: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Regulamin działań Wojsk Lądowych, </a:t>
            </a:r>
            <a:r>
              <a:rPr lang="pl-PL" dirty="0" err="1"/>
              <a:t>DWLąd</a:t>
            </a:r>
            <a:r>
              <a:rPr lang="pl-PL" dirty="0"/>
              <a:t> 115/2008, Warszawa 2008.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Regulamin działań taktycznych wojsk pancernych i zmechanizowanych. Warszawa 2009.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Podręcznik walki pododdziałów wojsk zmechanizowanych (pluton, drużyna), Warszawa 1999.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 err="1"/>
              <a:t>Smykla</a:t>
            </a:r>
            <a:r>
              <a:rPr lang="pl-PL" dirty="0"/>
              <a:t> J. Struktury organizacyjne oddziałów i pododdziałów oraz dane taktyczno-techniczne sprzętu. Wrocław 1999.</a:t>
            </a:r>
          </a:p>
        </p:txBody>
      </p:sp>
      <p:sp>
        <p:nvSpPr>
          <p:cNvPr id="3" name="Prostokąt 2"/>
          <p:cNvSpPr/>
          <p:nvPr/>
        </p:nvSpPr>
        <p:spPr>
          <a:xfrm>
            <a:off x="493776" y="1470114"/>
            <a:ext cx="7382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ZAGADNIENIA: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Podstawowe pojęcia taktyki 							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Rodzaje działań taktycznych oraz ich charakterystyka			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Organizacja, uzbrojenie, wyposażenie drużyny i plutonu zmechanizowanego (zmotoryzowanego</a:t>
            </a:r>
            <a:r>
              <a:rPr lang="pl-PL" dirty="0" smtClean="0"/>
              <a:t>).</a:t>
            </a:r>
            <a:endParaRPr lang="pl-PL" dirty="0"/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Wybrane </a:t>
            </a:r>
            <a:r>
              <a:rPr lang="pl-PL" dirty="0"/>
              <a:t>przepisy prawa wojennego.</a:t>
            </a:r>
          </a:p>
        </p:txBody>
      </p:sp>
    </p:spTree>
    <p:extLst>
      <p:ext uri="{BB962C8B-B14F-4D97-AF65-F5344CB8AC3E}">
        <p14:creationId xmlns:p14="http://schemas.microsoft.com/office/powerpoint/2010/main" xmlns="" val="36020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Wybrane przepisy prawa wojennego</a:t>
            </a:r>
            <a:endParaRPr lang="pl-PL" sz="2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171765" y="1189729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364622"/>
            <a:ext cx="90301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Niedozwolone są również ataki bez rozróżnienia, to jest takie, które nie są skierowane przeciwko określonemu celowi wojskowemu lub gdy stosowane metody  i środki walki nie mogą być ograniczone do celu wojskowego, zagrażając także osobom cywilnym lub dorobku o charakterze cywilnym. Nie wolno stosować metody głodu wobec ludności cywilnej, rabować i celowo niszczyć mienia obcych państw i ich obywateli; osłaniać pozycji osobami cywilnymi i wyłączonymi z walki</a:t>
            </a:r>
            <a:r>
              <a:rPr lang="pl-PL" sz="2400" dirty="0" smtClean="0"/>
              <a:t>.</a:t>
            </a:r>
          </a:p>
          <a:p>
            <a:endParaRPr lang="pl-PL" sz="2400" dirty="0"/>
          </a:p>
          <a:p>
            <a:r>
              <a:rPr lang="pl-PL" sz="2400" dirty="0" smtClean="0"/>
              <a:t>Ludność </a:t>
            </a:r>
            <a:r>
              <a:rPr lang="pl-PL" sz="2400" dirty="0"/>
              <a:t>cywilna na obszarze prowadzonej walki podlega ochronie. Kategorycznie zabrania się rabunku jej mienia, a także atakowania, niszczenia, zabierania lub czynienia nieużytecznymi dóbr niezbędnych dla przetrwania ludności cywilnej oraz stosowania środków odwetowych.</a:t>
            </a:r>
          </a:p>
        </p:txBody>
      </p:sp>
    </p:spTree>
    <p:extLst>
      <p:ext uri="{BB962C8B-B14F-4D97-AF65-F5344CB8AC3E}">
        <p14:creationId xmlns:p14="http://schemas.microsoft.com/office/powerpoint/2010/main" xmlns="" val="29816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Wybrane przepisy prawa wojennego</a:t>
            </a:r>
            <a:endParaRPr lang="pl-PL" sz="2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171765" y="1189729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364622"/>
            <a:ext cx="90301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Zabronione jest wykorzystywanie osób, przedmiotów, budowli i miejsc podlegających ochronie międzynarodowego prawa wojennego do osłony i wsparcia pododdziałów. Ponadto zabrania się atakowania miejscowości nie bronionych przez przeciwnika oraz obiektów niebezpiecznych dla ludności i środowiska, takich jak: elektrownie jądrowe, zapory wodne i przeciwpowodziowe. Nie wolno również szkodliwie i niszcząco oddziaływać na procesy zachodzące w przyrodzie oraz rozszerzać aktywnej walki na strefy i obszary zdemilitaryzowane.</a:t>
            </a:r>
          </a:p>
          <a:p>
            <a:endParaRPr lang="pl-PL" sz="2400" dirty="0" smtClean="0"/>
          </a:p>
          <a:p>
            <a:r>
              <a:rPr lang="pl-PL" sz="2400" dirty="0" smtClean="0"/>
              <a:t>Osoby </a:t>
            </a:r>
            <a:r>
              <a:rPr lang="pl-PL" sz="2400" dirty="0"/>
              <a:t>winne naruszenia powyższych zasad ponoszą odpowiedzialność karną, bez względu na to, do której ze stron walczących należą. Karze podlegają zarówno osoby wydające rozkaz, którego wykonanie stanowi naruszenie prawa wojennego i wykonawcy takiego rozkazu.</a:t>
            </a:r>
          </a:p>
        </p:txBody>
      </p:sp>
    </p:spTree>
    <p:extLst>
      <p:ext uri="{BB962C8B-B14F-4D97-AF65-F5344CB8AC3E}">
        <p14:creationId xmlns:p14="http://schemas.microsoft.com/office/powerpoint/2010/main" xmlns="" val="21138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Wybrane przepisy prawa wojennego</a:t>
            </a:r>
            <a:endParaRPr lang="pl-PL" sz="2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171765" y="1189729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191522"/>
            <a:ext cx="90301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Wzięcie do niewoli jest formą wyłączenia z walki zbrojnej jej uczestników. Za jeńców wojennych uważa się: żołnierzy regularnych jednostek wojskowych przeciwnika; funkcjonariuszy policji; osoby ze składu różnych zmilitaryzowanych oddziałów, które mają znak rozpoznawczy i jawnie noszące broń; osoby towarzyszące jednostkom wojskowym, ale nie należące do nich bezpośrednio, np. członkowie załóg statków handlowych i załóg samolotów cywilnych przeciwnika, jeżeli nie przysługuje im prawo do specjalnego traktowania na mocy postanowień prawa międzynarodowego; ludność terytorium nie okupowanego, która w jego obronie samorzutnie chwyta za broń</a:t>
            </a:r>
            <a:r>
              <a:rPr lang="pl-PL" sz="2400" dirty="0" smtClean="0"/>
              <a:t>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7438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9070" y="267888"/>
            <a:ext cx="7181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Wybrane przepisy prawa wojennego</a:t>
            </a:r>
            <a:endParaRPr lang="pl-PL" sz="22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60" t="28860" r="6690" b="65048"/>
          <a:stretch/>
        </p:blipFill>
        <p:spPr bwMode="auto">
          <a:xfrm>
            <a:off x="7370173" y="1189730"/>
            <a:ext cx="1416423" cy="4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617426"/>
            <a:ext cx="90301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Każdy </a:t>
            </a:r>
            <a:r>
              <a:rPr lang="pl-PL" sz="2800" dirty="0"/>
              <a:t>jeniec po podaniu swojego nazwiska, imienia, stopnia wojskowego, daty urodzenia i numeru książeczki wojskowej powinien być przekazany Żandarmerii Wojskowej i odstawiony do obozu jenieckiego.</a:t>
            </a:r>
          </a:p>
          <a:p>
            <a:r>
              <a:rPr lang="pl-PL" sz="2800" dirty="0"/>
              <a:t>Jeńcom pozostawia się wszystkie przedmioty osobistego użytku. Zaspokajanie potrzeb bytowych jeńców obejmuje zapewnienie im wyżywienia i pomocy medycznej w punktach zbiórki jeńców.</a:t>
            </a:r>
          </a:p>
        </p:txBody>
      </p:sp>
    </p:spTree>
    <p:extLst>
      <p:ext uri="{BB962C8B-B14F-4D97-AF65-F5344CB8AC3E}">
        <p14:creationId xmlns:p14="http://schemas.microsoft.com/office/powerpoint/2010/main" xmlns="" val="3088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11986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Zadania na naukę własną:</a:t>
            </a:r>
          </a:p>
          <a:p>
            <a:endParaRPr lang="pl-PL" sz="4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l-PL" sz="3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Zapoznać się ze znakami taktycznymi</a:t>
            </a:r>
          </a:p>
        </p:txBody>
      </p:sp>
    </p:spTree>
    <p:extLst>
      <p:ext uri="{BB962C8B-B14F-4D97-AF65-F5344CB8AC3E}">
        <p14:creationId xmlns:p14="http://schemas.microsoft.com/office/powerpoint/2010/main" xmlns="" val="141096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2912" y="267888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Podstawowe pojęcia taktyki. 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1537979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Taktyka obejmuje teorię i praktykę przygotowania i prowadzenia walki przez pododdziały, oddziały i związki taktyczne różnych rodzajów wojsk działających w składzie wojsk lądowych. W taktyce wojsk lądowych wyróżnia się taktykę ogólną i taktykę rodzajów wojsk. Taktyka ogólna i taktyka rodzajów wojsk tworzą logicznie i racjonalnie uporządkowaną całość przy jednoczesnym zachowaniu odrębności koniecznej ze względu na zakresy odpowiedzialności i specjalizacji. Wyróżniamy taktykę pododdziałów (wojsk): zmechanizowanych i pancernych, </a:t>
            </a:r>
            <a:r>
              <a:rPr lang="pl-PL" sz="2400" dirty="0" err="1"/>
              <a:t>aeromobilnych</a:t>
            </a:r>
            <a:r>
              <a:rPr lang="pl-PL" sz="2400" dirty="0"/>
              <a:t>, rakietowych i artylerii, obrony przeciwlotniczej, łączności, inżynieryjnych oraz obrony przeciwchemicznej.</a:t>
            </a:r>
            <a:endParaRPr lang="pl-PL" sz="2400" b="1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2930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2912" y="267888"/>
            <a:ext cx="6973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Rodzaje działań taktycznych oraz ich charakterystyka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1295216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Współczesne działania zbrojne organizowane i prowadzone są na trzech </a:t>
            </a:r>
            <a:r>
              <a:rPr lang="pl-PL" sz="2000" dirty="0" smtClean="0"/>
              <a:t>poziomach</a:t>
            </a:r>
            <a:r>
              <a:rPr lang="pl-PL" sz="2000" dirty="0"/>
              <a:t>: strategicznym, operacyjnym i  taktycznym</a:t>
            </a:r>
            <a:r>
              <a:rPr lang="pl-PL" sz="2000" dirty="0" smtClean="0"/>
              <a:t>.</a:t>
            </a:r>
          </a:p>
          <a:p>
            <a:endParaRPr lang="pl-PL" sz="2000" b="1" dirty="0"/>
          </a:p>
          <a:p>
            <a:r>
              <a:rPr lang="pl-PL" sz="2000" b="1" dirty="0"/>
              <a:t>Poziom taktyczny</a:t>
            </a:r>
            <a:r>
              <a:rPr lang="pl-PL" sz="2000" dirty="0"/>
              <a:t> – to poziom, na którym są prowadzone działania taktyczne, w tym bojowe, kryzysowe i stabilizacyjne, zmierzające do osiągnięcia celu taktycznego lub operacyjnego.</a:t>
            </a:r>
            <a:endParaRPr lang="pl-PL" sz="2000" b="1" dirty="0"/>
          </a:p>
          <a:p>
            <a:r>
              <a:rPr lang="pl-PL" sz="2000" b="1" dirty="0"/>
              <a:t>Działania taktyczne</a:t>
            </a:r>
            <a:r>
              <a:rPr lang="pl-PL" sz="2000" dirty="0"/>
              <a:t> to wszelkie działania wojsk na polu walki (działania bojowe) i poza nim (działania inne niż wojenne). </a:t>
            </a:r>
            <a:endParaRPr lang="pl-PL" sz="2000" b="1" dirty="0"/>
          </a:p>
          <a:p>
            <a:r>
              <a:rPr lang="pl-PL" sz="2000" b="1" dirty="0"/>
              <a:t>Działania bojowe</a:t>
            </a:r>
            <a:r>
              <a:rPr lang="pl-PL" sz="2000" dirty="0"/>
              <a:t> to wszelkie działania oddziałów i pododdziałów na polu walki. </a:t>
            </a:r>
            <a:r>
              <a:rPr lang="pl-PL" sz="2000" dirty="0" smtClean="0"/>
              <a:t>Uogólniając</a:t>
            </a:r>
            <a:r>
              <a:rPr lang="pl-PL" sz="2000" dirty="0"/>
              <a:t>, celem działań bojowych jest pozbawienie możliwości działania wojsk </a:t>
            </a:r>
            <a:r>
              <a:rPr lang="pl-PL" sz="2000" dirty="0" smtClean="0"/>
              <a:t>przeciwnika</a:t>
            </a:r>
            <a:r>
              <a:rPr lang="pl-PL" sz="2000" dirty="0"/>
              <a:t>, a także opanowanie lub utrzymanie określonego terenu. Istotą działań </a:t>
            </a:r>
            <a:r>
              <a:rPr lang="pl-PL" sz="2000" dirty="0" smtClean="0"/>
              <a:t>bojowych </a:t>
            </a:r>
            <a:r>
              <a:rPr lang="pl-PL" sz="2000" dirty="0"/>
              <a:t>jest walka, w której jeden z podmiotów przeciwdziała drugiemu oraz dąży do osiągnięcia przeciwstawnego celu. </a:t>
            </a:r>
            <a:endParaRPr lang="pl-PL" sz="2000" b="1" dirty="0"/>
          </a:p>
          <a:p>
            <a:r>
              <a:rPr lang="pl-PL" sz="2000" b="1" dirty="0"/>
              <a:t>Działania inne niż wojenne</a:t>
            </a:r>
            <a:r>
              <a:rPr lang="pl-PL" sz="2000" dirty="0"/>
              <a:t> to działania wsparcia pokoju lub stabilizacyjne, gdy nie przewiduje się użycia siły jako głównego sposobu osiągnięcia celów.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6713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2912" y="267888"/>
            <a:ext cx="6973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Rodzaje działań taktycznych oraz ich charakterystyka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129521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Stosując kryterium znaczenia i charakteru, działania taktyczne dzielą się na</a:t>
            </a:r>
            <a:r>
              <a:rPr lang="pl-PL" sz="3200" dirty="0" smtClean="0"/>
              <a:t>:</a:t>
            </a:r>
          </a:p>
          <a:p>
            <a:r>
              <a:rPr lang="pl-PL" sz="3200" dirty="0" smtClean="0"/>
              <a:t> </a:t>
            </a:r>
            <a:endParaRPr lang="pl-PL" sz="3200" b="1" dirty="0"/>
          </a:p>
          <a:p>
            <a:pPr marL="514350" indent="-514350">
              <a:buAutoNum type="arabicParenR"/>
            </a:pPr>
            <a:r>
              <a:rPr lang="pl-PL" sz="3200" dirty="0" smtClean="0"/>
              <a:t>zasadnicze;</a:t>
            </a:r>
          </a:p>
          <a:p>
            <a:pPr marL="514350" indent="-514350">
              <a:buAutoNum type="arabicParenR"/>
            </a:pPr>
            <a:endParaRPr lang="pl-PL" sz="3200" b="1" dirty="0"/>
          </a:p>
          <a:p>
            <a:pPr marL="514350" indent="-514350">
              <a:buAutoNum type="arabicParenR" startAt="2"/>
            </a:pPr>
            <a:r>
              <a:rPr lang="pl-PL" sz="3200" dirty="0" smtClean="0"/>
              <a:t>asymetryczne;</a:t>
            </a:r>
          </a:p>
          <a:p>
            <a:pPr marL="514350" indent="-514350">
              <a:buAutoNum type="arabicParenR" startAt="2"/>
            </a:pPr>
            <a:endParaRPr lang="pl-PL" sz="3200" b="1" dirty="0"/>
          </a:p>
          <a:p>
            <a:r>
              <a:rPr lang="pl-PL" sz="3200" dirty="0"/>
              <a:t>3)	przygotowawcze.</a:t>
            </a:r>
            <a:endParaRPr lang="pl-PL" sz="3200" b="1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353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432" y="0"/>
            <a:ext cx="7336192" cy="63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69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2912" y="267888"/>
            <a:ext cx="6973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Rodzaje działań taktycznych oraz ich charakterystyka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1295215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Obrona</a:t>
            </a:r>
            <a:r>
              <a:rPr lang="pl-PL" sz="2800" dirty="0"/>
              <a:t> jako podstawowy rodzaj walki jest działaniem zamierzonym lub wymuszonym, zwykle podejmowanym, kiedy przeciwnik posiada inicjatywę, w celu udaremnienia lub odparcia jego natarcia, zadania mu maksymalnych strat, utrzymania zajmowanego rejonu (punktu oporu), zyskania czasu oraz stworzenia warunków do działań zaczepnych.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581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2912" y="267888"/>
            <a:ext cx="6973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Rodzaje działań taktycznych oraz ich charakterystyka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1220" y="2476315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Natarcie</a:t>
            </a:r>
            <a:r>
              <a:rPr lang="pl-PL" sz="2800" dirty="0"/>
              <a:t> jest podstawowym, rodzajem działań bojowych (walki) polegającym na rażeniu przeciwnika, wykonaniu uderzenia, rozbiciu jego wojsk i opanowaniu zajmowanego przez niego terenu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911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2912" y="267888"/>
            <a:ext cx="6973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Rodzaje działań taktycznych oraz ich charakterystyka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1220" y="115585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Działania opóźniające</a:t>
            </a:r>
            <a:r>
              <a:rPr lang="pl-PL" sz="2200" dirty="0"/>
              <a:t> są jednym z podstawowych rodzajów walki, obejmujących szereg kolejnych starć o charakterze obronnym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zaczepnym, przy szeroko stosowanym manewrze siłami, środkami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i </a:t>
            </a:r>
            <a:r>
              <a:rPr lang="pl-PL" sz="2200" dirty="0"/>
              <a:t>ogniem prowadzonym w celu obniżenia potencjału bojowego przeciwnika, zyskania na czasie oraz stworzenia sprzyjających warunków do ostatecznego zatrzymania przeciwnika. Działania te prowadzi się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wyznaczonych pasach lub na kierunkach. Prowadzi się je w sposób zamierzony lub wymuszony. Mogą być prowadzone w różnych sytuacjach taktycznych i różnym środowisku walki samodzielnie lub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w </a:t>
            </a:r>
            <a:r>
              <a:rPr lang="pl-PL" sz="2200" dirty="0"/>
              <a:t>ramach innych działań. W ramach pasa lub kierunku opóźniania batalion (kompania) może mieć przydzielone rejony opóźniania, które wchodzą w skład pozycji opóźniania brygady. W rejonie tym wyznacza się linie opóźniania (przednią, pośrednie, końcową). Pluton prowadzi opóźnianie w składzie kompanii walcząc na poszczególnych rubieżach opóźniania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xmlns="" val="7134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slajd_logo</Template>
  <TotalTime>340</TotalTime>
  <Words>1105</Words>
  <Application>Microsoft Office PowerPoint</Application>
  <PresentationFormat>Pokaz na ekranie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1_Motyw pakietu Office</vt:lpstr>
      <vt:lpstr>Ogólne zasady prowadzenia działań taktycznych przez  pododdziały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Company>WSOWL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Sapich</dc:creator>
  <cp:lastModifiedBy>kuchtiak9584</cp:lastModifiedBy>
  <cp:revision>38</cp:revision>
  <dcterms:created xsi:type="dcterms:W3CDTF">2017-08-23T11:07:43Z</dcterms:created>
  <dcterms:modified xsi:type="dcterms:W3CDTF">2019-03-28T08:21:18Z</dcterms:modified>
</cp:coreProperties>
</file>