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handoutMasterIdLst>
    <p:handoutMasterId r:id="rId16"/>
  </p:handoutMasterIdLst>
  <p:sldIdLst>
    <p:sldId id="259" r:id="rId2"/>
    <p:sldId id="261" r:id="rId3"/>
    <p:sldId id="297" r:id="rId4"/>
    <p:sldId id="260" r:id="rId5"/>
    <p:sldId id="290" r:id="rId6"/>
    <p:sldId id="291" r:id="rId7"/>
    <p:sldId id="292" r:id="rId8"/>
    <p:sldId id="263" r:id="rId9"/>
    <p:sldId id="293" r:id="rId10"/>
    <p:sldId id="294" r:id="rId11"/>
    <p:sldId id="295" r:id="rId12"/>
    <p:sldId id="296" r:id="rId13"/>
    <p:sldId id="262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7752" autoAdjust="0"/>
    <p:restoredTop sz="94660"/>
  </p:normalViewPr>
  <p:slideViewPr>
    <p:cSldViewPr snapToGrid="0">
      <p:cViewPr>
        <p:scale>
          <a:sx n="77" d="100"/>
          <a:sy n="77" d="100"/>
        </p:scale>
        <p:origin x="-1522" y="-2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F6F2F9-8D68-4C76-AF5D-31B1AFA289CC}" type="datetimeFigureOut">
              <a:rPr lang="pl-PL" smtClean="0"/>
              <a:pPr/>
              <a:t>2019-03-28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D6DA0D-9606-41D3-98B9-9859FB8930E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175895963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9F7CC0-7F5C-4F98-8DBA-624131F58866}" type="datetimeFigureOut">
              <a:rPr lang="pl-PL" smtClean="0"/>
              <a:pPr/>
              <a:t>2019-03-28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DFE849-CD91-4A45-958B-940A52F6B0E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315413466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E5E81EA-6291-4AFC-9B8D-F345E9662003}" type="datetime1">
              <a:rPr lang="pl-PL" smtClean="0"/>
              <a:pPr/>
              <a:t>2019-03-28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CA23D7-293B-44F2-971B-10F02D620D5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61028491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FE8FFB2-2B6F-45C8-94B0-AE53A443EA18}" type="datetime1">
              <a:rPr lang="pl-PL" smtClean="0"/>
              <a:pPr/>
              <a:t>2019-03-28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CA23D7-293B-44F2-971B-10F02D620D5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643220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C:\Documents and Settings\p.klimek\Pulpit\Nowy obraz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 xmlns="">
                  <a14:imgLayer r:embed="">
                    <a14:imgEffect>
                      <a14:sharpenSoften amount="50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496" y="44624"/>
            <a:ext cx="522000" cy="64311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Prostokąt 6"/>
          <p:cNvSpPr>
            <a:spLocks noChangeArrowheads="1"/>
          </p:cNvSpPr>
          <p:nvPr/>
        </p:nvSpPr>
        <p:spPr bwMode="auto">
          <a:xfrm>
            <a:off x="8280400" y="6597352"/>
            <a:ext cx="75212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1000" dirty="0"/>
              <a:t>Str. </a:t>
            </a:r>
            <a:fld id="{C976A458-A459-4C1C-8DE0-D97A9A585FC9}" type="slidenum">
              <a:rPr lang="pl-PL" altLang="pl-PL" sz="1000" smtClean="0"/>
              <a:pPr eaLnBrk="1" hangingPunct="1"/>
              <a:t>‹#›</a:t>
            </a:fld>
            <a:r>
              <a:rPr lang="pl-PL" altLang="pl-PL" sz="1000" dirty="0" smtClean="0"/>
              <a:t>/</a:t>
            </a:r>
            <a:r>
              <a:rPr lang="pl-PL" altLang="pl-PL" sz="1000" dirty="0" smtClean="0"/>
              <a:t>13</a:t>
            </a:r>
            <a:endParaRPr lang="pl-PL" altLang="pl-PL" sz="1000" dirty="0"/>
          </a:p>
        </p:txBody>
      </p:sp>
      <p:pic>
        <p:nvPicPr>
          <p:cNvPr id="15" name="Picture 12" descr="LOGOSG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499241" y="39668"/>
            <a:ext cx="609263" cy="648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1741463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https://upload.wikimedia.org/wikipedia/commons/thumb/c/c1/120-millimetre_calibre_mortar_002.jpg/180px-120-millimetre_calibre_mortar_002.jpg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https://upload.wikimedia.org/wikipedia/commons/thumb/3/37/T813_army2.JPG/250px-T813_army2.JPG" TargetMode="External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https://upload.wikimedia.org/wikipedia/commons/5/5c/Strzelania_34._Brygady_Kawalerii_Pancernej_z_%C5%BBagania_z_ZSU-23-4_MP_%E2%80%9EBIA%C5%81A%E2%80%9D_%2803%29.jpg" TargetMode="External"/><Relationship Id="rId5" Type="http://schemas.openxmlformats.org/officeDocument/2006/relationships/image" Target="../media/image14.jpeg"/><Relationship Id="rId4" Type="http://schemas.openxmlformats.org/officeDocument/2006/relationships/image" Target="https://upload.wikimedia.org/wikipedia/commons/thumb/e/e0/Stacja_radiolokacyjna_NUR-31_%22Justyna%22.JPG/220px-Stacja_radiolokacyjna_NUR-31_%22Justyna%22.JPG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l.wikipedia.org/wiki/Narodowe_Si%C5%82y_Rezerwow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13360" y="1834026"/>
            <a:ext cx="8717280" cy="1855545"/>
          </a:xfrm>
        </p:spPr>
        <p:txBody>
          <a:bodyPr>
            <a:normAutofit fontScale="90000"/>
          </a:bodyPr>
          <a:lstStyle/>
          <a:p>
            <a:r>
              <a:rPr lang="pl-PL" sz="4000" b="1" dirty="0">
                <a:latin typeface="+mn-lt"/>
              </a:rPr>
              <a:t>Struktury organizacyjne i wyposażenie rodzajów sił zbrojnych. Rola wojsk operacyjnych w systemie obronności państwa.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065105" y="5225221"/>
            <a:ext cx="4880113" cy="609049"/>
          </a:xfrm>
        </p:spPr>
        <p:txBody>
          <a:bodyPr>
            <a:normAutofit/>
          </a:bodyPr>
          <a:lstStyle/>
          <a:p>
            <a:r>
              <a:rPr lang="pl-PL" sz="2800" b="1" dirty="0" smtClean="0"/>
              <a:t>mjr Roman KUCHTIAK</a:t>
            </a:r>
            <a:endParaRPr lang="pl-PL" sz="2800" b="1" dirty="0"/>
          </a:p>
        </p:txBody>
      </p:sp>
    </p:spTree>
    <p:extLst>
      <p:ext uri="{BB962C8B-B14F-4D97-AF65-F5344CB8AC3E}">
        <p14:creationId xmlns:p14="http://schemas.microsoft.com/office/powerpoint/2010/main" xmlns="" val="345769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998816" y="178436"/>
            <a:ext cx="69738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Rodzaje działań taktycznych oraz ich charakterystyka</a:t>
            </a:r>
            <a:endParaRPr lang="pl-PL" sz="2400" b="1" dirty="0"/>
          </a:p>
        </p:txBody>
      </p:sp>
      <p:sp>
        <p:nvSpPr>
          <p:cNvPr id="3" name="Prostokąt 2"/>
          <p:cNvSpPr/>
          <p:nvPr/>
        </p:nvSpPr>
        <p:spPr>
          <a:xfrm>
            <a:off x="0" y="1384340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l-PL" b="1" dirty="0"/>
              <a:t>Wojska </a:t>
            </a:r>
            <a:r>
              <a:rPr lang="pl-PL" b="1" dirty="0" err="1"/>
              <a:t>Aeromobilne</a:t>
            </a:r>
            <a:endParaRPr lang="pl-PL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dirty="0"/>
              <a:t>6 Brygada Powietrznodesantowa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dirty="0"/>
              <a:t>25 Brygada Kawalerii Powietrznej</a:t>
            </a:r>
            <a:r>
              <a:rPr lang="pl-PL" dirty="0" smtClean="0"/>
              <a:t>.</a:t>
            </a:r>
          </a:p>
          <a:p>
            <a:pPr lvl="1"/>
            <a:endParaRPr lang="pl-PL" dirty="0"/>
          </a:p>
          <a:p>
            <a:pPr lvl="0"/>
            <a:r>
              <a:rPr lang="pl-PL" b="1" dirty="0" smtClean="0"/>
              <a:t>Wojska </a:t>
            </a:r>
            <a:r>
              <a:rPr lang="pl-PL" b="1" dirty="0"/>
              <a:t>Rakietowe i Artylerii podstawowe wyposażenie</a:t>
            </a:r>
            <a:r>
              <a:rPr lang="pl-PL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dirty="0"/>
              <a:t>122mm haubica samobieżna 2S1 „Goździk”,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dirty="0"/>
              <a:t>152mm </a:t>
            </a:r>
            <a:r>
              <a:rPr lang="pl-PL" dirty="0" err="1"/>
              <a:t>armatohaubica</a:t>
            </a:r>
            <a:r>
              <a:rPr lang="pl-PL" dirty="0"/>
              <a:t> samobieżna „Dana”,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dirty="0"/>
              <a:t>haubica AHS Krab,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dirty="0"/>
              <a:t>haubice AHS Kryl,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dirty="0"/>
              <a:t>BM-21,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dirty="0"/>
              <a:t>RM-70,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dirty="0"/>
              <a:t>WR-40 Langusta, </a:t>
            </a:r>
            <a:endParaRPr lang="pl-PL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dirty="0" smtClean="0"/>
              <a:t>moździerze </a:t>
            </a:r>
            <a:r>
              <a:rPr lang="pl-PL" dirty="0"/>
              <a:t>98 mm i 120 mm,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dirty="0"/>
              <a:t>zestawy przeciwpancernych </a:t>
            </a:r>
            <a:endParaRPr lang="pl-PL" dirty="0" smtClean="0"/>
          </a:p>
          <a:p>
            <a:pPr lvl="1"/>
            <a:r>
              <a:rPr lang="pl-PL" dirty="0" smtClean="0"/>
              <a:t>pocisków </a:t>
            </a:r>
            <a:r>
              <a:rPr lang="pl-PL" dirty="0"/>
              <a:t>kierowanych typu </a:t>
            </a:r>
            <a:r>
              <a:rPr lang="pl-PL" dirty="0" smtClean="0"/>
              <a:t>MALUTKA i </a:t>
            </a:r>
            <a:r>
              <a:rPr lang="pl-PL" dirty="0"/>
              <a:t>SPIKE.</a:t>
            </a:r>
          </a:p>
        </p:txBody>
      </p:sp>
      <p:pic>
        <p:nvPicPr>
          <p:cNvPr id="1026" name="Picture 2" descr="Moździerz wz. 1943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0913" y="713173"/>
            <a:ext cx="1466850" cy="195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https://upload.wikimedia.org/wikipedia/commons/thumb/3/37/T813_army2.JPG/250px-T813_army2.JPG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66843" y="2822790"/>
            <a:ext cx="3850920" cy="288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961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962912" y="267888"/>
            <a:ext cx="69738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Rodzaje działań taktycznych oraz ich charakterystyka</a:t>
            </a:r>
            <a:endParaRPr lang="pl-PL" sz="2400" b="1" dirty="0"/>
          </a:p>
        </p:txBody>
      </p:sp>
      <p:sp>
        <p:nvSpPr>
          <p:cNvPr id="3" name="Prostokąt 2"/>
          <p:cNvSpPr/>
          <p:nvPr/>
        </p:nvSpPr>
        <p:spPr>
          <a:xfrm>
            <a:off x="0" y="1384340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l-PL" dirty="0"/>
              <a:t>Wojska Obrony Przeciwlotniczej podstawowe wyposażenie: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dirty="0"/>
              <a:t>odległościomierze radiolokacyjne typu NUR,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dirty="0"/>
              <a:t>zestawy automatyzacji dowodzenia oparte na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urządzeniach </a:t>
            </a:r>
            <a:r>
              <a:rPr lang="pl-PL" dirty="0"/>
              <a:t>ŁOWCZA-REGA,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dirty="0"/>
              <a:t>zestawy kierowanych rakiet ziemia-powietrze Kub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dirty="0"/>
              <a:t>samobieżne przeciwlotnicze zestawy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rakietowe </a:t>
            </a:r>
            <a:r>
              <a:rPr lang="pl-PL" dirty="0"/>
              <a:t>„OSA-AK”,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dirty="0"/>
              <a:t>przenośne przeciwlotnicze zestawy rakietowe GROM,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dirty="0"/>
              <a:t>Strzała-2,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dirty="0"/>
              <a:t>zestawy artyleryjsko-rakietowe ZUR-23-2KG,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dirty="0"/>
              <a:t>zestawy artyleryjskie ZSU-23-4MP BIAŁA</a:t>
            </a:r>
            <a:r>
              <a:rPr lang="pl-PL" dirty="0" smtClean="0"/>
              <a:t>.</a:t>
            </a:r>
            <a:endParaRPr lang="pl-P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967" y="4830941"/>
            <a:ext cx="2295525" cy="149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https://upload.wikimedia.org/wikipedia/commons/thumb/e/e0/Stacja_radiolokacyjna_NUR-31_%22Justyna%22.JPG/220px-Stacja_radiolokacyjna_NUR-31_%22Justyna%22.JPG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49823" y="3617697"/>
            <a:ext cx="3694177" cy="2768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 descr="ZSU-23-4MP Biała"/>
          <p:cNvPicPr>
            <a:picLocks noChangeAspect="1" noChangeArrowheads="1"/>
          </p:cNvPicPr>
          <p:nvPr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96948" y="1363262"/>
            <a:ext cx="3247052" cy="2177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29378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962912" y="267888"/>
            <a:ext cx="69738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Rodzaje działań taktycznych oraz ich charakterystyka</a:t>
            </a:r>
            <a:endParaRPr lang="pl-PL" sz="2400" b="1" dirty="0"/>
          </a:p>
        </p:txBody>
      </p:sp>
      <p:sp>
        <p:nvSpPr>
          <p:cNvPr id="3" name="Prostokąt 2"/>
          <p:cNvSpPr/>
          <p:nvPr/>
        </p:nvSpPr>
        <p:spPr>
          <a:xfrm>
            <a:off x="0" y="1384340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/>
              <a:t>Dowództwo Wojsk Specjalnych (Kraków) i podległe mu jednostki wojskowe:</a:t>
            </a:r>
            <a:endParaRPr lang="pl-PL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400" dirty="0"/>
              <a:t>Jednostka Wojskowa Agat (Gliwice)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400" dirty="0"/>
              <a:t>Jednostka Wojskowa Formoza (Gdynia)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400" dirty="0"/>
              <a:t>Jednostka Wojskowa Grom (Warszawa m.in. dowództwo, Gdańsk)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400" dirty="0"/>
              <a:t>Jednostka Wojskowa Komandosów (Lubliniec)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400" dirty="0"/>
              <a:t>Jednostka Wojskowa Nil (Kraków)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400" dirty="0"/>
              <a:t>7 Eskadra Działań Specjalnych (Powidz)</a:t>
            </a:r>
          </a:p>
        </p:txBody>
      </p:sp>
    </p:spTree>
    <p:extLst>
      <p:ext uri="{BB962C8B-B14F-4D97-AF65-F5344CB8AC3E}">
        <p14:creationId xmlns:p14="http://schemas.microsoft.com/office/powerpoint/2010/main" xmlns="" val="303187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0" y="1411986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4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Zadania na naukę własną:</a:t>
            </a:r>
          </a:p>
          <a:p>
            <a:endParaRPr lang="pl-PL" sz="4400" b="1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pl-PL" sz="36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     - Zapoznać się z wyposażeniem   Marynarki Wojennej i Sił </a:t>
            </a:r>
            <a:r>
              <a:rPr lang="pl-PL" sz="3600" b="1" dirty="0" err="1" smtClean="0">
                <a:latin typeface="Arial" panose="020B0604020202020204" pitchFamily="34" charset="0"/>
                <a:ea typeface="Times New Roman" panose="02020603050405020304" pitchFamily="18" charset="0"/>
              </a:rPr>
              <a:t>Powietrzych</a:t>
            </a:r>
            <a:endParaRPr lang="pl-PL" sz="3600" b="1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655983" y="4840357"/>
            <a:ext cx="81500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https://www.youtube.com/watch?v=bhYuK6mwi6M</a:t>
            </a:r>
          </a:p>
          <a:p>
            <a:endParaRPr lang="pl-PL" dirty="0" smtClean="0"/>
          </a:p>
          <a:p>
            <a:r>
              <a:rPr lang="pl-PL" dirty="0" smtClean="0"/>
              <a:t>https://www.youtube.com/watch?v=ZMHaDeYDY1A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410962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493776" y="4028039"/>
            <a:ext cx="78882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l-PL" b="1" dirty="0">
                <a:latin typeface="Arial" panose="020B0604020202020204" pitchFamily="34" charset="0"/>
                <a:ea typeface="Times New Roman" panose="02020603050405020304" pitchFamily="18" charset="0"/>
              </a:rPr>
              <a:t>LITERATURA: </a:t>
            </a:r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pl-PL" dirty="0"/>
              <a:t>Regulamin działań Wojsk Lądowych, </a:t>
            </a:r>
            <a:r>
              <a:rPr lang="pl-PL" dirty="0" err="1"/>
              <a:t>DWLąd</a:t>
            </a:r>
            <a:r>
              <a:rPr lang="pl-PL" dirty="0"/>
              <a:t> 115/2008, Warszawa 2008.</a:t>
            </a:r>
          </a:p>
          <a:p>
            <a:pPr marL="342900" lvl="0" indent="-342900">
              <a:buFont typeface="+mj-lt"/>
              <a:buAutoNum type="arabicPeriod"/>
            </a:pPr>
            <a:r>
              <a:rPr lang="pl-PL" dirty="0"/>
              <a:t>Regulamin działań taktycznych wojsk pancernych i zmechanizowanych. Warszawa 2009.</a:t>
            </a:r>
          </a:p>
          <a:p>
            <a:pPr marL="342900" lvl="0" indent="-342900">
              <a:buFont typeface="+mj-lt"/>
              <a:buAutoNum type="arabicPeriod"/>
            </a:pPr>
            <a:r>
              <a:rPr lang="pl-PL" dirty="0"/>
              <a:t>Podręcznik walki pododdziałów wojsk zmechanizowanych (pluton, drużyna), Warszawa 1999.</a:t>
            </a:r>
          </a:p>
          <a:p>
            <a:pPr marL="342900" lvl="0" indent="-342900">
              <a:buFont typeface="+mj-lt"/>
              <a:buAutoNum type="arabicPeriod"/>
            </a:pPr>
            <a:r>
              <a:rPr lang="pl-PL" dirty="0" err="1"/>
              <a:t>Smykla</a:t>
            </a:r>
            <a:r>
              <a:rPr lang="pl-PL" dirty="0"/>
              <a:t> J. Struktury organizacyjne oddziałów i pododdziałów oraz dane taktyczno-techniczne sprzętu. Wrocław 1999.</a:t>
            </a:r>
          </a:p>
        </p:txBody>
      </p:sp>
      <p:sp>
        <p:nvSpPr>
          <p:cNvPr id="3" name="Prostokąt 2"/>
          <p:cNvSpPr/>
          <p:nvPr/>
        </p:nvSpPr>
        <p:spPr>
          <a:xfrm>
            <a:off x="493776" y="1470114"/>
            <a:ext cx="73822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l-PL" b="1" dirty="0">
                <a:latin typeface="Arial" panose="020B0604020202020204" pitchFamily="34" charset="0"/>
                <a:ea typeface="Times New Roman" panose="02020603050405020304" pitchFamily="18" charset="0"/>
              </a:rPr>
              <a:t>ZAGADNIENIA: </a:t>
            </a:r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pl-PL" dirty="0"/>
              <a:t>Struktura </a:t>
            </a:r>
            <a:r>
              <a:rPr lang="pl-PL" dirty="0" smtClean="0"/>
              <a:t>organizacyjna SZ </a:t>
            </a:r>
            <a:r>
              <a:rPr lang="pl-PL" dirty="0"/>
              <a:t>RP.				</a:t>
            </a:r>
          </a:p>
          <a:p>
            <a:pPr marL="342900" lvl="0" indent="-342900">
              <a:buFont typeface="+mj-lt"/>
              <a:buAutoNum type="arabicPeriod"/>
            </a:pPr>
            <a:r>
              <a:rPr lang="pl-PL" dirty="0" smtClean="0"/>
              <a:t>Podstawowe </a:t>
            </a:r>
            <a:r>
              <a:rPr lang="pl-PL" dirty="0"/>
              <a:t>dane taktyczno-techniczne podstawowego wyposażenia pododdziałów.</a:t>
            </a:r>
          </a:p>
        </p:txBody>
      </p:sp>
    </p:spTree>
    <p:extLst>
      <p:ext uri="{BB962C8B-B14F-4D97-AF65-F5344CB8AC3E}">
        <p14:creationId xmlns:p14="http://schemas.microsoft.com/office/powerpoint/2010/main" xmlns="" val="360205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uchtiak9584\Desktop\LA\30.03.2019r\p2t6du_Schematreformasystemudowodzeniasilamizbrojnymi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7000" y="755373"/>
            <a:ext cx="8890000" cy="58327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959060" y="238071"/>
            <a:ext cx="69738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/>
              <a:t>Struktura organizacyjna, pododdziałów SZ RP.</a:t>
            </a:r>
            <a:endParaRPr lang="pl-PL" sz="2400" dirty="0"/>
          </a:p>
        </p:txBody>
      </p:sp>
      <p:sp>
        <p:nvSpPr>
          <p:cNvPr id="3" name="Prostokąt 2"/>
          <p:cNvSpPr/>
          <p:nvPr/>
        </p:nvSpPr>
        <p:spPr>
          <a:xfrm>
            <a:off x="0" y="1537979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/>
              <a:t>Na podstawie aktualnie obowiązującej ustawy z dnia 21 listopada 1967 roku </a:t>
            </a:r>
            <a:r>
              <a:rPr lang="pl-PL" sz="2400" dirty="0" smtClean="0"/>
              <a:t>o </a:t>
            </a:r>
            <a:r>
              <a:rPr lang="pl-PL" sz="2400" dirty="0"/>
              <a:t>powszechnym obowiązku obrony Rzeczypospolitej Polskiej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w </a:t>
            </a:r>
            <a:r>
              <a:rPr lang="pl-PL" sz="2400" dirty="0"/>
              <a:t>skład Sił Zbrojnych RP wchodzi pięć rodzajów:</a:t>
            </a:r>
          </a:p>
          <a:p>
            <a:endParaRPr lang="pl-PL" sz="2400" dirty="0" smtClean="0"/>
          </a:p>
          <a:p>
            <a:pPr>
              <a:buFont typeface="Wingdings" pitchFamily="2" charset="2"/>
              <a:buChar char="Ø"/>
            </a:pPr>
            <a:r>
              <a:rPr lang="pl-PL" sz="2400" b="1" dirty="0" smtClean="0"/>
              <a:t>Wojska Lądowe </a:t>
            </a:r>
            <a:r>
              <a:rPr lang="pl-PL" sz="2400" dirty="0" smtClean="0"/>
              <a:t>ok. 57 tys. żołnierzy (2017)</a:t>
            </a:r>
          </a:p>
          <a:p>
            <a:pPr>
              <a:buFont typeface="Wingdings" pitchFamily="2" charset="2"/>
              <a:buChar char="Ø"/>
            </a:pPr>
            <a:r>
              <a:rPr lang="pl-PL" sz="2400" b="1" dirty="0" smtClean="0"/>
              <a:t>Siły Powietrzne </a:t>
            </a:r>
            <a:r>
              <a:rPr lang="pl-PL" sz="2400" dirty="0" smtClean="0"/>
              <a:t>ok. 17,5 tys. żołnierzy (2017) </a:t>
            </a:r>
          </a:p>
          <a:p>
            <a:pPr>
              <a:buFont typeface="Wingdings" pitchFamily="2" charset="2"/>
              <a:buChar char="Ø"/>
            </a:pPr>
            <a:r>
              <a:rPr lang="pl-PL" sz="2400" b="1" dirty="0" smtClean="0"/>
              <a:t>Marynarka Wojenna </a:t>
            </a:r>
            <a:r>
              <a:rPr lang="pl-PL" sz="2400" dirty="0" smtClean="0"/>
              <a:t>ok. 8,5 tys. żołnierzy (2017) </a:t>
            </a:r>
          </a:p>
          <a:p>
            <a:pPr>
              <a:buFont typeface="Wingdings" pitchFamily="2" charset="2"/>
              <a:buChar char="Ø"/>
            </a:pPr>
            <a:r>
              <a:rPr lang="pl-PL" sz="2400" b="1" dirty="0" smtClean="0"/>
              <a:t>Wojska Specjalne </a:t>
            </a:r>
            <a:r>
              <a:rPr lang="pl-PL" sz="2400" dirty="0" smtClean="0"/>
              <a:t>ok. 2,5 tys. żołnierzy</a:t>
            </a:r>
            <a:endParaRPr lang="pl-PL" sz="2400" baseline="30000" dirty="0" smtClean="0"/>
          </a:p>
          <a:p>
            <a:pPr>
              <a:buFont typeface="Wingdings" pitchFamily="2" charset="2"/>
              <a:buChar char="Ø"/>
            </a:pPr>
            <a:r>
              <a:rPr lang="pl-PL" sz="2400" b="1" dirty="0" smtClean="0"/>
              <a:t>Wojska Obrony Terytorialnej </a:t>
            </a:r>
            <a:r>
              <a:rPr lang="pl-PL" sz="2400" dirty="0" smtClean="0"/>
              <a:t>ok. 53 tys. żołnierzy </a:t>
            </a:r>
            <a:r>
              <a:rPr lang="pl-PL" sz="2400" i="1" dirty="0" smtClean="0"/>
              <a:t>(planowane)</a:t>
            </a:r>
            <a:endParaRPr lang="pl-PL" sz="24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pl-PL" sz="2400" dirty="0"/>
          </a:p>
          <a:p>
            <a:endParaRPr lang="pl-PL" sz="2400" dirty="0"/>
          </a:p>
        </p:txBody>
      </p:sp>
      <p:pic>
        <p:nvPicPr>
          <p:cNvPr id="1026" name="Picture 2" descr="C:\Users\kuchtiak9584\Desktop\LA\30.03.2019r\75px-POL_Wojska_Lądowe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20093" y="5051148"/>
            <a:ext cx="714375" cy="1009650"/>
          </a:xfrm>
          <a:prstGeom prst="rect">
            <a:avLst/>
          </a:prstGeom>
          <a:noFill/>
        </p:spPr>
      </p:pic>
      <p:pic>
        <p:nvPicPr>
          <p:cNvPr id="1027" name="Picture 3" descr="C:\Users\kuchtiak9584\Desktop\LA\30.03.2019r\POL_Wojska_Lotnicze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9892" y="5068956"/>
            <a:ext cx="823778" cy="1040019"/>
          </a:xfrm>
          <a:prstGeom prst="rect">
            <a:avLst/>
          </a:prstGeom>
          <a:noFill/>
        </p:spPr>
      </p:pic>
      <p:pic>
        <p:nvPicPr>
          <p:cNvPr id="1028" name="Picture 4" descr="C:\Users\kuchtiak9584\Desktop\LA\30.03.2019r\75px-POL_Marynarka_Wojenna.svg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15422" y="5041210"/>
            <a:ext cx="714375" cy="1009650"/>
          </a:xfrm>
          <a:prstGeom prst="rect">
            <a:avLst/>
          </a:prstGeom>
          <a:noFill/>
        </p:spPr>
      </p:pic>
      <p:pic>
        <p:nvPicPr>
          <p:cNvPr id="1029" name="Picture 5" descr="C:\Users\kuchtiak9584\Desktop\LA\30.03.2019r\75px-POL_Wojska_Specjalne.svg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08117" y="5041210"/>
            <a:ext cx="714375" cy="1009650"/>
          </a:xfrm>
          <a:prstGeom prst="rect">
            <a:avLst/>
          </a:prstGeom>
          <a:noFill/>
        </p:spPr>
      </p:pic>
      <p:pic>
        <p:nvPicPr>
          <p:cNvPr id="1030" name="Picture 6" descr="C:\Users\kuchtiak9584\Desktop\LA\30.03.2019r\75px-POL_Wojska_Obrony_Terytorialnej.svg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40570" y="5031271"/>
            <a:ext cx="714375" cy="10096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29304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962912" y="267888"/>
            <a:ext cx="69738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/>
              <a:t>Struktura organizacyjna, pododdziałów SZ RP.</a:t>
            </a:r>
            <a:endParaRPr lang="pl-PL" sz="2400" dirty="0"/>
          </a:p>
        </p:txBody>
      </p:sp>
      <p:sp>
        <p:nvSpPr>
          <p:cNvPr id="3" name="Prostokąt 2"/>
          <p:cNvSpPr/>
          <p:nvPr/>
        </p:nvSpPr>
        <p:spPr>
          <a:xfrm>
            <a:off x="0" y="1537979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/>
              <a:t>Dowódcy RSZ są właściwi w zakresie dowodzenia jednostkami wojskowymi </a:t>
            </a:r>
            <a:r>
              <a:rPr lang="pl-PL" sz="2400" dirty="0" smtClean="0"/>
              <a:t>i </a:t>
            </a:r>
            <a:r>
              <a:rPr lang="pl-PL" sz="2400" dirty="0"/>
              <a:t>związkami organizacyjnymi Sił Zbrojnych z wyłączeniem jednostek wojskowych lub związków organizacyjnych Sił Zbrojnych bezpośrednio podporządkowanych Ministrowi Obrony Narodowej albo innym organom lub podmiotom:</a:t>
            </a:r>
          </a:p>
          <a:p>
            <a:r>
              <a:rPr lang="pl-PL" sz="2400" dirty="0"/>
              <a:t> 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400" dirty="0"/>
              <a:t>Dowódcy Garnizonu Warszawa,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400" dirty="0"/>
              <a:t>Szefowi Inspektoratu Wsparcia Sił Zbrojnych,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400" dirty="0"/>
              <a:t>Szefowi Inspektoratu Wojskowej Służby Zdrowia,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400" dirty="0"/>
              <a:t>Szefowi SKW;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400" dirty="0"/>
              <a:t>Szefowi SWW;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400" dirty="0"/>
              <a:t>Komendantowi Głównemu Żandarmerii Wojskowej.</a:t>
            </a:r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xmlns="" val="336106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227416" y="158557"/>
            <a:ext cx="69738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/>
              <a:t>Struktura organizacyjna, pododdziałów SZ RP.</a:t>
            </a:r>
            <a:endParaRPr lang="pl-PL" sz="2400" dirty="0"/>
          </a:p>
        </p:txBody>
      </p:sp>
      <p:sp>
        <p:nvSpPr>
          <p:cNvPr id="3" name="Prostokąt 2"/>
          <p:cNvSpPr/>
          <p:nvPr/>
        </p:nvSpPr>
        <p:spPr>
          <a:xfrm>
            <a:off x="4790661" y="662932"/>
            <a:ext cx="331967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4000" b="1" dirty="0" smtClean="0"/>
              <a:t>NSR ?</a:t>
            </a:r>
            <a:endParaRPr lang="pl-PL" sz="4000" b="1" dirty="0"/>
          </a:p>
          <a:p>
            <a:endParaRPr lang="pl-PL" sz="4000" b="1" dirty="0"/>
          </a:p>
        </p:txBody>
      </p:sp>
      <p:sp>
        <p:nvSpPr>
          <p:cNvPr id="4" name="pole tekstowe 3"/>
          <p:cNvSpPr txBox="1"/>
          <p:nvPr/>
        </p:nvSpPr>
        <p:spPr>
          <a:xfrm>
            <a:off x="0" y="1262269"/>
            <a:ext cx="9144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l-PL" dirty="0" smtClean="0">
                <a:hlinkClick r:id="rId2" tooltip="Narodowe Siły Rezerwowe"/>
              </a:rPr>
              <a:t> </a:t>
            </a:r>
            <a:r>
              <a:rPr lang="pl-PL" b="1" dirty="0" smtClean="0"/>
              <a:t>Narodowe Siły Rezerwowe</a:t>
            </a:r>
            <a:r>
              <a:rPr lang="pl-PL" dirty="0" smtClean="0"/>
              <a:t>, które jednak nie są osobnym rodzajem Sił Zbrojnych RP, lecz mają      na celu zapewnienie kadr dla uzupełnienia etatów w każdym z rodzajów Sił Zbrojnych RP.</a:t>
            </a:r>
          </a:p>
          <a:p>
            <a:endParaRPr lang="pl-PL" dirty="0" smtClean="0"/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 W skład Sił Zbrojnych RP wchodzi również </a:t>
            </a:r>
            <a:r>
              <a:rPr lang="pl-PL" b="1" dirty="0" smtClean="0"/>
              <a:t>Żandarmeria Wojskowa</a:t>
            </a:r>
            <a:r>
              <a:rPr lang="pl-PL" dirty="0" smtClean="0"/>
              <a:t> jako ich wyodrębniona </a:t>
            </a:r>
            <a:br>
              <a:rPr lang="pl-PL" dirty="0" smtClean="0"/>
            </a:br>
            <a:r>
              <a:rPr lang="pl-PL" dirty="0" smtClean="0"/>
              <a:t>    i wyspecjalizowana służba – organ ścigania. ŻW kontroluje także dyscyplinę wojskową.</a:t>
            </a:r>
          </a:p>
          <a:p>
            <a:endParaRPr lang="pl-PL" dirty="0" smtClean="0"/>
          </a:p>
          <a:p>
            <a:pPr algn="just">
              <a:buFont typeface="Wingdings" pitchFamily="2" charset="2"/>
              <a:buChar char="Ø"/>
            </a:pPr>
            <a:r>
              <a:rPr lang="pl-PL" dirty="0" smtClean="0"/>
              <a:t> Odrębnym elementem Sił Zbrojnych RP (poza strukturami rodzajów wojsk) jest również </a:t>
            </a:r>
            <a:r>
              <a:rPr lang="pl-PL" b="1" dirty="0" smtClean="0"/>
              <a:t>Dowództwo Garnizonu Warszawa </a:t>
            </a:r>
            <a:r>
              <a:rPr lang="pl-PL" dirty="0" smtClean="0"/>
              <a:t>w skład którego wchodzą jednostki zabezpieczenia stołecznego garnizonu oraz kilka innych jednostek na terenie kraju (głównie łączności </a:t>
            </a:r>
            <a:br>
              <a:rPr lang="pl-PL" dirty="0" smtClean="0"/>
            </a:br>
            <a:r>
              <a:rPr lang="pl-PL" dirty="0" smtClean="0"/>
              <a:t>i dowodzenia).</a:t>
            </a:r>
          </a:p>
          <a:p>
            <a:pPr algn="just"/>
            <a:endParaRPr lang="pl-PL" dirty="0" smtClean="0"/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 Funkcję informacyjną i bezpieczeństwa na rzecz Ministerstwa Obrony Narodowej, </a:t>
            </a:r>
            <a:br>
              <a:rPr lang="pl-PL" dirty="0" smtClean="0"/>
            </a:br>
            <a:r>
              <a:rPr lang="pl-PL" dirty="0" smtClean="0"/>
              <a:t>Sił Zbrojnych RP i obronności Rzeczypospolitej Polskiej pełnią </a:t>
            </a:r>
            <a:r>
              <a:rPr lang="pl-PL" b="1" dirty="0" smtClean="0"/>
              <a:t>służby specjalne:</a:t>
            </a:r>
            <a:endParaRPr lang="pl-PL" dirty="0" smtClean="0"/>
          </a:p>
          <a:p>
            <a:r>
              <a:rPr lang="pl-PL" b="1" dirty="0" smtClean="0"/>
              <a:t>Służba Kontrwywiadu Wojskowego</a:t>
            </a:r>
          </a:p>
          <a:p>
            <a:r>
              <a:rPr lang="pl-PL" b="1" dirty="0" smtClean="0"/>
              <a:t>Służba Wywiadu Wojskowego</a:t>
            </a:r>
          </a:p>
          <a:p>
            <a:r>
              <a:rPr lang="pl-PL" i="1" dirty="0" smtClean="0"/>
              <a:t>Są one poza strukturą Sił Zbrojnych RP. Jednakże w razie ogłoszenia powszechnej lub częściowej mobilizacji oraz w razie wojny ww. instytucje stają się częścią Sił Zbrojnych Rzeczypospolitej Polskiej</a:t>
            </a:r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xmlns="" val="323921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962912" y="267888"/>
            <a:ext cx="69738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/>
              <a:t>Struktura organizacyjna, pododdziałów SZ RP.</a:t>
            </a:r>
            <a:endParaRPr lang="pl-PL" sz="2400" dirty="0"/>
          </a:p>
        </p:txBody>
      </p:sp>
      <p:sp>
        <p:nvSpPr>
          <p:cNvPr id="3" name="Prostokąt 2"/>
          <p:cNvSpPr/>
          <p:nvPr/>
        </p:nvSpPr>
        <p:spPr>
          <a:xfrm>
            <a:off x="0" y="1050921"/>
            <a:ext cx="9144000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b="1" dirty="0"/>
              <a:t>Organizacja Wojsk Obrony Terytorialnej:</a:t>
            </a:r>
            <a:endParaRPr lang="pl-PL" sz="1600" dirty="0"/>
          </a:p>
          <a:p>
            <a:pPr lvl="0"/>
            <a:r>
              <a:rPr lang="pl-PL" sz="1600" dirty="0"/>
              <a:t>Dowództwo Wojsk Obrony Terytorialnej w Warszawie</a:t>
            </a:r>
          </a:p>
          <a:p>
            <a:pPr lvl="0"/>
            <a:r>
              <a:rPr lang="pl-PL" sz="1600" dirty="0"/>
              <a:t>1 Podlaska Brygada Obrony Terytorialnej im. płk. Władysława </a:t>
            </a:r>
            <a:r>
              <a:rPr lang="pl-PL" sz="1600" dirty="0" err="1"/>
              <a:t>Liniarskiego</a:t>
            </a:r>
            <a:r>
              <a:rPr lang="pl-PL" sz="1600" dirty="0"/>
              <a:t> </a:t>
            </a:r>
            <a:r>
              <a:rPr lang="pl-PL" sz="1600" dirty="0" err="1"/>
              <a:t>ps</a:t>
            </a:r>
            <a:r>
              <a:rPr lang="pl-PL" sz="1600" dirty="0"/>
              <a:t> „Mścisław” w Białymstoku </a:t>
            </a:r>
            <a:endParaRPr lang="pl-PL" sz="1600" dirty="0" smtClean="0"/>
          </a:p>
          <a:p>
            <a:pPr lvl="0"/>
            <a:r>
              <a:rPr lang="pl-PL" sz="1600" dirty="0" smtClean="0"/>
              <a:t>2 </a:t>
            </a:r>
            <a:r>
              <a:rPr lang="pl-PL" sz="1600" dirty="0"/>
              <a:t>Lubelska Brygada Obrony Terytorialnej im. mjr. Hieronima </a:t>
            </a:r>
            <a:r>
              <a:rPr lang="pl-PL" sz="1600" dirty="0" err="1"/>
              <a:t>Dekutowskiego</a:t>
            </a:r>
            <a:r>
              <a:rPr lang="pl-PL" sz="1600" dirty="0"/>
              <a:t> ps. „Zapora” w Lublinie</a:t>
            </a:r>
          </a:p>
          <a:p>
            <a:pPr lvl="0"/>
            <a:r>
              <a:rPr lang="pl-PL" sz="1600" dirty="0"/>
              <a:t>3 Podkarpacka Brygada Obrony Terytorialnej im. płk. Łukasza Cieplińskiego w Rzeszowie </a:t>
            </a:r>
          </a:p>
          <a:p>
            <a:pPr lvl="0"/>
            <a:r>
              <a:rPr lang="pl-PL" sz="1600" dirty="0" smtClean="0"/>
              <a:t>4 </a:t>
            </a:r>
            <a:r>
              <a:rPr lang="pl-PL" sz="1600" dirty="0"/>
              <a:t>Warmińsko-Mazurska Brygada Obrony Terytorialnej w Olsztynie</a:t>
            </a:r>
          </a:p>
          <a:p>
            <a:pPr lvl="0"/>
            <a:r>
              <a:rPr lang="pl-PL" sz="1600" dirty="0"/>
              <a:t>5 Mazowiecka Brygada Obrony Terytorialnej w Ciechanowie</a:t>
            </a:r>
          </a:p>
          <a:p>
            <a:pPr lvl="0"/>
            <a:r>
              <a:rPr lang="pl-PL" sz="1600" dirty="0"/>
              <a:t>6 Mazowiecka Brygada Obrony Terytorialnej w Radomiu</a:t>
            </a:r>
          </a:p>
          <a:p>
            <a:pPr lvl="0"/>
            <a:r>
              <a:rPr lang="pl-PL" sz="1600" dirty="0"/>
              <a:t>7 Pomorska Brygada Obrony Terytorialnej w Gdańsku</a:t>
            </a:r>
          </a:p>
          <a:p>
            <a:pPr lvl="0"/>
            <a:r>
              <a:rPr lang="pl-PL" sz="1600" dirty="0"/>
              <a:t>8 Kujawska Brygada Obrony Terytorialnej</a:t>
            </a:r>
          </a:p>
          <a:p>
            <a:pPr lvl="0"/>
            <a:r>
              <a:rPr lang="pl-PL" sz="1600" dirty="0"/>
              <a:t>9 Łódzka Brygada Obrony Terytorialnej w Łodzi</a:t>
            </a:r>
          </a:p>
          <a:p>
            <a:pPr lvl="0"/>
            <a:r>
              <a:rPr lang="pl-PL" sz="1600" dirty="0"/>
              <a:t>10 Świętokrzyska Brygada Obrony Terytorialnej w Kielcach</a:t>
            </a:r>
          </a:p>
          <a:p>
            <a:pPr lvl="0"/>
            <a:r>
              <a:rPr lang="pl-PL" sz="1600" dirty="0"/>
              <a:t>11 Małopolska Brygada Obrony Terytorialnej</a:t>
            </a:r>
          </a:p>
          <a:p>
            <a:pPr lvl="0"/>
            <a:r>
              <a:rPr lang="pl-PL" sz="1600" dirty="0"/>
              <a:t>12 Wielkopolska Brygada Obrony Terytorialnej</a:t>
            </a:r>
          </a:p>
          <a:p>
            <a:pPr lvl="0"/>
            <a:r>
              <a:rPr lang="pl-PL" sz="1600" dirty="0"/>
              <a:t>13 Śląska Brygada Obrony Terytorialnej</a:t>
            </a:r>
          </a:p>
          <a:p>
            <a:r>
              <a:rPr lang="pl-PL" sz="1600" dirty="0"/>
              <a:t> </a:t>
            </a:r>
          </a:p>
          <a:p>
            <a:r>
              <a:rPr lang="pl-PL" sz="1600" dirty="0"/>
              <a:t>Według planów Ministerstwa Obrony Narodowej do 2019 r. na terenie Polski ma powstać 17 brygad - dwie w województwie mazowieckim oraz po jednej w każdym z pozostałych 15 województw.</a:t>
            </a:r>
          </a:p>
          <a:p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xmlns="" val="1046788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962912" y="267888"/>
            <a:ext cx="69738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Rodzaje działań taktycznych oraz ich charakterystyka</a:t>
            </a:r>
            <a:endParaRPr lang="pl-PL" sz="2400" b="1" dirty="0"/>
          </a:p>
        </p:txBody>
      </p:sp>
      <p:sp>
        <p:nvSpPr>
          <p:cNvPr id="3" name="Prostokąt 2"/>
          <p:cNvSpPr/>
          <p:nvPr/>
        </p:nvSpPr>
        <p:spPr>
          <a:xfrm>
            <a:off x="0" y="1295216"/>
            <a:ext cx="9144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/>
              <a:t>Rodzaje Wojsk Lądowych</a:t>
            </a:r>
            <a:r>
              <a:rPr lang="pl-PL" sz="2000" b="1" dirty="0" smtClean="0"/>
              <a:t>:</a:t>
            </a:r>
          </a:p>
          <a:p>
            <a:endParaRPr lang="pl-PL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000" dirty="0"/>
              <a:t>Wojska Pancerne i Zmechanizowane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000" dirty="0"/>
              <a:t>Wojska </a:t>
            </a:r>
            <a:r>
              <a:rPr lang="pl-PL" sz="2000" dirty="0" err="1"/>
              <a:t>Aeromobilne</a:t>
            </a:r>
            <a:endParaRPr lang="pl-PL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000" dirty="0"/>
              <a:t>Wojska Rakietowe i Artylerii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000" dirty="0"/>
              <a:t>Wojska Obrony Przeciwlotniczej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000" dirty="0"/>
              <a:t>Wojska Inżynieryjne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000" dirty="0"/>
              <a:t>Wojska Chemiczne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000" dirty="0"/>
              <a:t>Wojska Rozpoznania i Walki Elektronicznej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000" dirty="0"/>
              <a:t>Wojska Łączności i Informatyki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000" dirty="0"/>
              <a:t>Jednostki wsparcia logistycznego</a:t>
            </a:r>
          </a:p>
        </p:txBody>
      </p:sp>
    </p:spTree>
    <p:extLst>
      <p:ext uri="{BB962C8B-B14F-4D97-AF65-F5344CB8AC3E}">
        <p14:creationId xmlns:p14="http://schemas.microsoft.com/office/powerpoint/2010/main" xmlns="" val="67135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962912" y="267888"/>
            <a:ext cx="69738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Rodzaje działań taktycznych oraz ich charakterystyka</a:t>
            </a:r>
            <a:endParaRPr lang="pl-PL" sz="2400" b="1" dirty="0"/>
          </a:p>
        </p:txBody>
      </p:sp>
      <p:sp>
        <p:nvSpPr>
          <p:cNvPr id="3" name="Prostokąt 2"/>
          <p:cNvSpPr/>
          <p:nvPr/>
        </p:nvSpPr>
        <p:spPr>
          <a:xfrm>
            <a:off x="0" y="138434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l-PL" sz="2400" b="1" dirty="0"/>
              <a:t>Wojska Pancerne i Zmechanizowane podstawowe wyposażenie: </a:t>
            </a:r>
          </a:p>
          <a:p>
            <a:r>
              <a:rPr lang="pl-PL" dirty="0"/>
              <a:t> 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dirty="0"/>
              <a:t>czołgi T-72 (159 w czynnej służbie, reszta w rezerwie, łącznie 528 na dzień 15 stycznia 2016), 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dirty="0"/>
              <a:t>czołgi PT-91 (232 na dzień 1 stycznia 2016), 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dirty="0"/>
              <a:t>czołgi Leopard 2 A4 (142 sztuki), które przejdą modernizację do standardu Leopard 2PL,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dirty="0"/>
              <a:t>czołgi Leopard 2 A5 (105 sztuk)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dirty="0"/>
              <a:t>opancerzone wozy bojowe (2608 na dzień 1 stycznia 2016) – w tym: bojowe wozy piechoty (BWP-1) w liczbie 1268 sztuk, przeznaczone do zastąpienia przez nowe Bojowe Wozy Piechoty „Borsuk”, 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dirty="0"/>
              <a:t>kołowe transportery opancerzone KTO „Rosomak” w liczbie 695 sztuk (w późniejszym czasie ich liczba będzie systematycznie zwiększana),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dirty="0"/>
              <a:t>inny sprzęt specjalistyczny np. TRI, WZT-2 .</a:t>
            </a:r>
          </a:p>
        </p:txBody>
      </p:sp>
    </p:spTree>
    <p:extLst>
      <p:ext uri="{BB962C8B-B14F-4D97-AF65-F5344CB8AC3E}">
        <p14:creationId xmlns:p14="http://schemas.microsoft.com/office/powerpoint/2010/main" xmlns="" val="11757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slajd_logo</Template>
  <TotalTime>423</TotalTime>
  <Words>524</Words>
  <Application>Microsoft Office PowerPoint</Application>
  <PresentationFormat>Pokaz na ekranie (4:3)</PresentationFormat>
  <Paragraphs>119</Paragraphs>
  <Slides>13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1_Motyw pakietu Office</vt:lpstr>
      <vt:lpstr>Struktury organizacyjne i wyposażenie rodzajów sił zbrojnych. Rola wojsk operacyjnych w systemie obronności państwa.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</vt:vector>
  </TitlesOfParts>
  <Company>WSOWL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Andrzej Sapich</dc:creator>
  <cp:lastModifiedBy>kuchtiak9584</cp:lastModifiedBy>
  <cp:revision>44</cp:revision>
  <dcterms:created xsi:type="dcterms:W3CDTF">2017-08-23T11:07:43Z</dcterms:created>
  <dcterms:modified xsi:type="dcterms:W3CDTF">2019-03-28T09:55:05Z</dcterms:modified>
</cp:coreProperties>
</file>